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Papel das Universidades na formação de professores.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Desafios atuais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99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dados.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No </a:t>
            </a:r>
            <a:r>
              <a:rPr lang="pt-BR" dirty="0" smtClean="0"/>
              <a:t>INEP principal fonte de  </a:t>
            </a:r>
            <a:r>
              <a:rPr lang="pt-BR" dirty="0" smtClean="0"/>
              <a:t>dados da evolução da educação superior no Brasil, não encontramos dados específicos </a:t>
            </a:r>
            <a:r>
              <a:rPr lang="pt-BR" dirty="0" smtClean="0"/>
              <a:t>sobre o comportamento das  </a:t>
            </a:r>
            <a:r>
              <a:rPr lang="pt-BR" dirty="0" smtClean="0"/>
              <a:t>licenciaturas no Brasil.</a:t>
            </a:r>
          </a:p>
          <a:p>
            <a:r>
              <a:rPr lang="pt-BR" dirty="0" smtClean="0"/>
              <a:t>Os dados apenas nos revelam o numero de curso de licenciatura e de bacharelado existentes no Brasil por região .</a:t>
            </a:r>
          </a:p>
          <a:p>
            <a:r>
              <a:rPr lang="pt-BR" dirty="0" smtClean="0"/>
              <a:t>Encontramos os dados da rede publica e da rede privada, mas não encontramos a evolução tanto do numero de formandos e de ingressantes nas modalidades de cursos em separado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Verifica-se em estudos isolados uma queda do numero de matriculas nas licenciaturas – principalmente em alguns cursos (matemática, e nas chamadas ciências naturais) </a:t>
            </a:r>
            <a:endParaRPr lang="pt-BR" dirty="0" smtClean="0"/>
          </a:p>
          <a:p>
            <a:r>
              <a:rPr lang="pt-BR" dirty="0" smtClean="0"/>
              <a:t>A rede privada mantem seus cursos de licenciatura . Isto ocorre pela mensalidade e pelas facilidades com o FIES nesta área de formação.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55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Superação da crise e valorização das licenciaturas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universidades publicas e privadas de qualidade  possuem um papel fundamental na superação da crise e na valorização das licenciaturas, mas para isto além das pesquisas e dos cursos de formação que proporcionam, devem se integrar na luta pela valorização do magistério, pela dedicação exclusiva e plano de carreira docente . Ou seja, as bandeiras que são consideradas como bandeiras sindicais, são na verdade bandeiras de fortalecimento da educação básica .  </a:t>
            </a:r>
          </a:p>
          <a:p>
            <a:r>
              <a:rPr lang="pt-BR" dirty="0" smtClean="0"/>
              <a:t>A secretaria de educação básica e a CAPES tem colocado a disposição das instituições  programas de formação com o objetivo de fortalecer as licenciaturas e colocar as IES a serviço desta tarefa. </a:t>
            </a:r>
            <a:r>
              <a:rPr lang="pt-BR" dirty="0" smtClean="0"/>
              <a:t>Mas existem ainda muitos problemas que precisam ser equacionados mesmo considerando todas estas iniciativas.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03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Prof.ª Dra. Madalena </a:t>
            </a:r>
            <a:r>
              <a:rPr lang="pt-BR" dirty="0" err="1" smtClean="0"/>
              <a:t>Guasco</a:t>
            </a:r>
            <a:r>
              <a:rPr lang="pt-BR" dirty="0" smtClean="0"/>
              <a:t> Peixoto.</a:t>
            </a:r>
          </a:p>
          <a:p>
            <a:r>
              <a:rPr lang="pt-BR" dirty="0" smtClean="0"/>
              <a:t>Coordenadora Geral da CONTEE.</a:t>
            </a:r>
          </a:p>
          <a:p>
            <a:r>
              <a:rPr lang="pt-BR" dirty="0" smtClean="0"/>
              <a:t>Professora Titular do Departamento de Fundamentos da Educação da PUCSP.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24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universidades publicas e o compromisso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Dificuldades em comprometimento das Instituições publicas com a formação dos professores (as) da educação básica. </a:t>
            </a:r>
          </a:p>
          <a:p>
            <a:r>
              <a:rPr lang="pt-BR" dirty="0" smtClean="0"/>
              <a:t>Dicotomia entre a pesquisa e a pratica social/a pós graduação como a única possibilidade.</a:t>
            </a:r>
            <a:endParaRPr lang="pt-BR" dirty="0" smtClean="0"/>
          </a:p>
          <a:p>
            <a:r>
              <a:rPr lang="pt-BR" dirty="0" smtClean="0"/>
              <a:t>Alegações : rebaixamento da formação.</a:t>
            </a:r>
          </a:p>
          <a:p>
            <a:r>
              <a:rPr lang="pt-BR" dirty="0" smtClean="0"/>
              <a:t>Poucas condições de ensino.</a:t>
            </a:r>
          </a:p>
          <a:p>
            <a:r>
              <a:rPr lang="pt-BR" dirty="0" smtClean="0"/>
              <a:t>Rebaixamento das pesquisas.</a:t>
            </a:r>
          </a:p>
          <a:p>
            <a:r>
              <a:rPr lang="pt-BR" dirty="0" smtClean="0"/>
              <a:t>Etapa ideológica </a:t>
            </a:r>
            <a:r>
              <a:rPr lang="pt-BR" dirty="0" smtClean="0"/>
              <a:t>parcialmente  </a:t>
            </a:r>
            <a:r>
              <a:rPr lang="pt-BR" dirty="0" smtClean="0"/>
              <a:t>vencida :recuperação do compromisso com a formação de professores da educação básica.</a:t>
            </a:r>
          </a:p>
          <a:p>
            <a:r>
              <a:rPr lang="pt-BR" dirty="0" smtClean="0"/>
              <a:t>Universidade Aberta – resistências à educação à distancia, preferencialmente formação inicial presencial – necessidade de ampliação da formação no interior.(dados revelam que a educação à distancia não tem cumprido este papel – principalmente na educação privada)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3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Concepção de formação.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LDB – formação em nível superior .</a:t>
            </a:r>
          </a:p>
          <a:p>
            <a:r>
              <a:rPr lang="pt-BR" dirty="0" smtClean="0"/>
              <a:t>Diretrizes curriculares – licenciaturas com integralidade própria – Os bacharelados e as licenciaturas cursos diferentes.</a:t>
            </a:r>
          </a:p>
          <a:p>
            <a:r>
              <a:rPr lang="pt-BR" dirty="0" smtClean="0"/>
              <a:t>Reformas curriculares internas que buscam manter integrado , principal motivo a pouca procura pelos cursos de licenciatura e contraditoriamente o risco de   deixar de existir os bacharelados.</a:t>
            </a:r>
          </a:p>
          <a:p>
            <a:r>
              <a:rPr lang="pt-BR" dirty="0" smtClean="0"/>
              <a:t>As reformas permitem cursos de curta duração e de rebaixamento da formação do professor, apesar de contraditoriamente ampliarem os conhecimentos obrigatórios :libras, historia e  cultura africana e sua influencia na cultura brasileira, educação inclusiva, etc... </a:t>
            </a:r>
          </a:p>
          <a:p>
            <a:r>
              <a:rPr lang="pt-BR" dirty="0" smtClean="0"/>
              <a:t> A partir de LDB (1996) educação infantil passou a ser entendida como educação- muita coisa mudou desde lá.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68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Múltiplos fatores  ligados a concepção da formação em licenciatura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As politicas educacionais.</a:t>
            </a:r>
          </a:p>
          <a:p>
            <a:r>
              <a:rPr lang="pt-BR" dirty="0" smtClean="0"/>
              <a:t>Aspectos culturais nacionais, regionais e locais.</a:t>
            </a:r>
          </a:p>
          <a:p>
            <a:r>
              <a:rPr lang="pt-BR" dirty="0" smtClean="0"/>
              <a:t>Hábitos estruturados.</a:t>
            </a:r>
          </a:p>
          <a:p>
            <a:r>
              <a:rPr lang="pt-BR" dirty="0" smtClean="0"/>
              <a:t>A naturalização em nossa sociedade da situação critica  das aprendizagens  das amplas camadas populares.</a:t>
            </a:r>
          </a:p>
          <a:p>
            <a:r>
              <a:rPr lang="pt-BR" dirty="0" smtClean="0"/>
              <a:t>A forma de estruturação e gestão das escolas.</a:t>
            </a:r>
          </a:p>
          <a:p>
            <a:r>
              <a:rPr lang="pt-BR" dirty="0" smtClean="0"/>
              <a:t>O nível de escolaridade dos pais e mães dos  estudantes e s condições sociais.</a:t>
            </a:r>
          </a:p>
          <a:p>
            <a:r>
              <a:rPr lang="pt-BR" dirty="0" smtClean="0"/>
              <a:t>As condições gerais de trabalho os docentes, plano de carreira etc.  </a:t>
            </a:r>
          </a:p>
          <a:p>
            <a:r>
              <a:rPr lang="pt-BR" dirty="0" smtClean="0"/>
              <a:t>Concepção de formação inicial e continuada.</a:t>
            </a:r>
          </a:p>
          <a:p>
            <a:r>
              <a:rPr lang="pt-BR" dirty="0" smtClean="0"/>
              <a:t>E no caso da formação inicial o papel desempenhado pelas instituições de educação superiores  ,principalmente as universidades.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8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Concepção de formação.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resolução 1 de 15/05/2006O diretrizes curricular do curso </a:t>
            </a:r>
            <a:r>
              <a:rPr lang="pt-BR" dirty="0" smtClean="0"/>
              <a:t>de pedagogia deixou de ser bacharelado e passou a ser licenciatura.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No entanto no mesmo curso se forma, o professor , o gestor, o coordenador etc..- fim das habilitações.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3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Crise das licenciaturas.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desvalorização do professor foi reflexo da implantação do projeto neoliberal.</a:t>
            </a:r>
          </a:p>
          <a:p>
            <a:r>
              <a:rPr lang="pt-BR" dirty="0" smtClean="0"/>
              <a:t>A desvalorização se deu não só no campo salarial, mas fundamentalmente no que havia sido conquistado em 80 o entendimento do professor como profissional com direitos e com necessidade de formação sólida, contextualizada e com autonomia- como se entende a autonomia da escola.</a:t>
            </a:r>
          </a:p>
          <a:p>
            <a:r>
              <a:rPr lang="pt-BR" dirty="0" smtClean="0"/>
              <a:t>O professor deixou de ter autonomia –na rede pública – através de um processo cada vez maior de privatização e na rede privada pelo modelo de gerenciamento e também pela intervenção externa comercial na escola.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22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 das licenciaturas.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Apesar das conquistas – muito pequenas ainda ( o piso salarial nacional, o plano de carreira etc. estamos ainda muito longe de retomar a valorização e a auto estima do profissional da educação).</a:t>
            </a:r>
          </a:p>
          <a:p>
            <a:r>
              <a:rPr lang="pt-BR" dirty="0" smtClean="0"/>
              <a:t>Isto sem contar a visão produtivista que perdura na maioria dos Estados e também na avaliação externa que se quer impor à escola. Que além de outras coisas tem desvalorizado um conjunto de saberes. </a:t>
            </a:r>
          </a:p>
          <a:p>
            <a:r>
              <a:rPr lang="pt-BR" dirty="0" smtClean="0"/>
              <a:t>A crise das licenciaturas e os contratos temporários tem levado a uma situação na qual o professor não leciona na sua área de formação, isto desvaloriza o fazer profissional.</a:t>
            </a:r>
          </a:p>
          <a:p>
            <a:r>
              <a:rPr lang="pt-BR" dirty="0" smtClean="0"/>
              <a:t>Além disto , diante dos diferentes problemas enfrentados pela sociedade brasileira e escola reflete suas mazelas, de desprestigio do saber, do consumismo , do utilitarismo, do individualismo  , da agressividade. E da falta de infraestrutura e condições de vida básicas.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91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 das licenciaturas.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Chamar as universidades a atuarem na formação dos professores é pouco, é preciso mais que isto.</a:t>
            </a:r>
          </a:p>
          <a:p>
            <a:r>
              <a:rPr lang="pt-BR" dirty="0" smtClean="0"/>
              <a:t>Assim como não adiantam também  os programas de incentivo a formação de professores.</a:t>
            </a:r>
          </a:p>
          <a:p>
            <a:r>
              <a:rPr lang="pt-BR" dirty="0" smtClean="0"/>
              <a:t>O discurso da qualidade se descolou dos sujeitos que atuam na escola, principalmente dos professores e professoras e das condições nas quais se efetiva o fazer escolar.  </a:t>
            </a:r>
          </a:p>
          <a:p>
            <a:r>
              <a:rPr lang="pt-BR" dirty="0" smtClean="0"/>
              <a:t>A crise das licenciaturas revela a crise da educação brasileira em vários de seus aspectos.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30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2001 a 2005 total de 1360 cursos presenciais.</a:t>
            </a:r>
          </a:p>
          <a:p>
            <a:r>
              <a:rPr lang="pt-BR" dirty="0" smtClean="0"/>
              <a:t>No período as matriculas em pedagogia dobrou – 94%</a:t>
            </a:r>
          </a:p>
          <a:p>
            <a:r>
              <a:rPr lang="pt-BR" dirty="0" smtClean="0"/>
              <a:t>Outras licenciaturas – 52%</a:t>
            </a:r>
          </a:p>
          <a:p>
            <a:r>
              <a:rPr lang="pt-BR" dirty="0" smtClean="0"/>
              <a:t>Mas este crescimento foi proporcional  porque as matriculas no geral cresceram 37% e em pedagogia 43%.</a:t>
            </a:r>
          </a:p>
          <a:p>
            <a:r>
              <a:rPr lang="pt-BR" dirty="0" smtClean="0"/>
              <a:t>63% em Universidades sendo que destas 80% nas universidades privadas.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*GATTI,. </a:t>
            </a:r>
            <a:r>
              <a:rPr lang="pt-BR" dirty="0" err="1" smtClean="0"/>
              <a:t>Bernardete.A</a:t>
            </a:r>
            <a:r>
              <a:rPr lang="pt-BR" dirty="0" smtClean="0"/>
              <a:t>. Formação de professores: características e problemas.IN Ed &amp;Sociedade.,Campinas,v.31, n.113.p 1355 a 1379.outubro- dezembro 2010.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8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1086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Cacho</vt:lpstr>
      <vt:lpstr>O Papel das Universidades na formação de professores.</vt:lpstr>
      <vt:lpstr>As universidades publicas e o compromisso social</vt:lpstr>
      <vt:lpstr>Concepção de formação. </vt:lpstr>
      <vt:lpstr>Múltiplos fatores  ligados a concepção da formação em licenciatura</vt:lpstr>
      <vt:lpstr>Concepção de formação. </vt:lpstr>
      <vt:lpstr>Crise das licenciaturas.</vt:lpstr>
      <vt:lpstr>Crise das licenciaturas.</vt:lpstr>
      <vt:lpstr>Crise das licenciaturas.</vt:lpstr>
      <vt:lpstr>dados</vt:lpstr>
      <vt:lpstr>Os dados.</vt:lpstr>
      <vt:lpstr>Superação da crise e valorização das licenciaturas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Papel das Universidades na formação de professores.</dc:title>
  <dc:creator>User</dc:creator>
  <cp:lastModifiedBy>Samsung</cp:lastModifiedBy>
  <cp:revision>10</cp:revision>
  <dcterms:created xsi:type="dcterms:W3CDTF">2014-04-23T00:11:46Z</dcterms:created>
  <dcterms:modified xsi:type="dcterms:W3CDTF">2014-04-24T14:24:52Z</dcterms:modified>
</cp:coreProperties>
</file>