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40" r:id="rId2"/>
    <p:sldId id="270" r:id="rId3"/>
    <p:sldId id="259" r:id="rId4"/>
    <p:sldId id="260" r:id="rId5"/>
    <p:sldId id="273" r:id="rId6"/>
    <p:sldId id="321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272" r:id="rId22"/>
    <p:sldId id="271" r:id="rId23"/>
    <p:sldId id="292" r:id="rId24"/>
    <p:sldId id="277" r:id="rId25"/>
    <p:sldId id="284" r:id="rId26"/>
    <p:sldId id="285" r:id="rId27"/>
    <p:sldId id="288" r:id="rId28"/>
    <p:sldId id="289" r:id="rId29"/>
    <p:sldId id="319" r:id="rId30"/>
    <p:sldId id="296" r:id="rId31"/>
    <p:sldId id="298" r:id="rId32"/>
    <p:sldId id="299" r:id="rId33"/>
    <p:sldId id="318" r:id="rId34"/>
    <p:sldId id="308" r:id="rId35"/>
    <p:sldId id="310" r:id="rId36"/>
    <p:sldId id="337" r:id="rId37"/>
    <p:sldId id="338" r:id="rId38"/>
    <p:sldId id="339" r:id="rId39"/>
    <p:sldId id="313" r:id="rId40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4" autoAdjust="0"/>
    <p:restoredTop sz="94660"/>
  </p:normalViewPr>
  <p:slideViewPr>
    <p:cSldViewPr>
      <p:cViewPr>
        <p:scale>
          <a:sx n="78" d="100"/>
          <a:sy n="78" d="100"/>
        </p:scale>
        <p:origin x="-11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7085" cy="511487"/>
          </a:xfrm>
          <a:prstGeom prst="rect">
            <a:avLst/>
          </a:prstGeom>
        </p:spPr>
        <p:txBody>
          <a:bodyPr vert="horz" lIns="94887" tIns="47444" rIns="94887" bIns="4744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0549" y="2"/>
            <a:ext cx="3077085" cy="511487"/>
          </a:xfrm>
          <a:prstGeom prst="rect">
            <a:avLst/>
          </a:prstGeom>
        </p:spPr>
        <p:txBody>
          <a:bodyPr vert="horz" lIns="94887" tIns="47444" rIns="94887" bIns="47444" rtlCol="0"/>
          <a:lstStyle>
            <a:lvl1pPr algn="r">
              <a:defRPr sz="1200"/>
            </a:lvl1pPr>
          </a:lstStyle>
          <a:p>
            <a:fld id="{52DA0E9A-75D6-4C4F-A4CD-38FC645B53B7}" type="datetimeFigureOut">
              <a:rPr lang="pt-BR" smtClean="0"/>
              <a:t>26/06/2015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2" y="9721495"/>
            <a:ext cx="3077085" cy="511485"/>
          </a:xfrm>
          <a:prstGeom prst="rect">
            <a:avLst/>
          </a:prstGeom>
        </p:spPr>
        <p:txBody>
          <a:bodyPr vert="horz" lIns="94887" tIns="47444" rIns="94887" bIns="4744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0549" y="9721495"/>
            <a:ext cx="3077085" cy="511485"/>
          </a:xfrm>
          <a:prstGeom prst="rect">
            <a:avLst/>
          </a:prstGeom>
        </p:spPr>
        <p:txBody>
          <a:bodyPr vert="horz" lIns="94887" tIns="47444" rIns="94887" bIns="47444" rtlCol="0" anchor="b"/>
          <a:lstStyle>
            <a:lvl1pPr algn="r">
              <a:defRPr sz="1200"/>
            </a:lvl1pPr>
          </a:lstStyle>
          <a:p>
            <a:fld id="{94F78057-A07B-4543-A4BA-0C03AB8376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4458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0"/>
          </a:xfrm>
          <a:prstGeom prst="rect">
            <a:avLst/>
          </a:prstGeom>
        </p:spPr>
        <p:txBody>
          <a:bodyPr vert="horz" lIns="94887" tIns="47444" rIns="94887" bIns="4744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4887" tIns="47444" rIns="94887" bIns="47444" rtlCol="0"/>
          <a:lstStyle>
            <a:lvl1pPr algn="r">
              <a:defRPr sz="1200"/>
            </a:lvl1pPr>
          </a:lstStyle>
          <a:p>
            <a:fld id="{125A4BD1-6429-4DE0-B908-263F435FD551}" type="datetimeFigureOut">
              <a:rPr lang="pt-BR" smtClean="0"/>
              <a:t>26/06/2015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9938"/>
            <a:ext cx="5114925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87" tIns="47444" rIns="94887" bIns="4744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1" y="4861443"/>
            <a:ext cx="5679440" cy="4605575"/>
          </a:xfrm>
          <a:prstGeom prst="rect">
            <a:avLst/>
          </a:prstGeom>
        </p:spPr>
        <p:txBody>
          <a:bodyPr vert="horz" lIns="94887" tIns="47444" rIns="94887" bIns="47444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6363" cy="511730"/>
          </a:xfrm>
          <a:prstGeom prst="rect">
            <a:avLst/>
          </a:prstGeom>
        </p:spPr>
        <p:txBody>
          <a:bodyPr vert="horz" lIns="94887" tIns="47444" rIns="94887" bIns="4744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8"/>
            <a:ext cx="3076363" cy="511730"/>
          </a:xfrm>
          <a:prstGeom prst="rect">
            <a:avLst/>
          </a:prstGeom>
        </p:spPr>
        <p:txBody>
          <a:bodyPr vert="horz" lIns="94887" tIns="47444" rIns="94887" bIns="47444" rtlCol="0" anchor="b"/>
          <a:lstStyle>
            <a:lvl1pPr algn="r">
              <a:defRPr sz="1200"/>
            </a:lvl1pPr>
          </a:lstStyle>
          <a:p>
            <a:fld id="{252BDE9A-5540-4CC9-9950-903331670C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740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F416E-2DA3-4073-A8E7-ADDE01F5B1EA}" type="datetimeFigureOut">
              <a:rPr lang="pt-BR" smtClean="0"/>
              <a:t>26/06/2015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43F2-82B8-481E-A3B7-85E6B51151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729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F416E-2DA3-4073-A8E7-ADDE01F5B1EA}" type="datetimeFigureOut">
              <a:rPr lang="pt-BR" smtClean="0"/>
              <a:t>26/06/2015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43F2-82B8-481E-A3B7-85E6B51151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10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F416E-2DA3-4073-A8E7-ADDE01F5B1EA}" type="datetimeFigureOut">
              <a:rPr lang="pt-BR" smtClean="0"/>
              <a:t>26/06/2015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43F2-82B8-481E-A3B7-85E6B51151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264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F416E-2DA3-4073-A8E7-ADDE01F5B1EA}" type="datetimeFigureOut">
              <a:rPr lang="pt-BR" smtClean="0"/>
              <a:t>26/06/2015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43F2-82B8-481E-A3B7-85E6B51151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152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F416E-2DA3-4073-A8E7-ADDE01F5B1EA}" type="datetimeFigureOut">
              <a:rPr lang="pt-BR" smtClean="0"/>
              <a:t>26/06/2015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43F2-82B8-481E-A3B7-85E6B51151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6769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F416E-2DA3-4073-A8E7-ADDE01F5B1EA}" type="datetimeFigureOut">
              <a:rPr lang="pt-BR" smtClean="0"/>
              <a:t>26/06/2015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43F2-82B8-481E-A3B7-85E6B51151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80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F416E-2DA3-4073-A8E7-ADDE01F5B1EA}" type="datetimeFigureOut">
              <a:rPr lang="pt-BR" smtClean="0"/>
              <a:t>26/06/2015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43F2-82B8-481E-A3B7-85E6B51151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054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F416E-2DA3-4073-A8E7-ADDE01F5B1EA}" type="datetimeFigureOut">
              <a:rPr lang="pt-BR" smtClean="0"/>
              <a:t>26/06/2015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43F2-82B8-481E-A3B7-85E6B51151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165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F416E-2DA3-4073-A8E7-ADDE01F5B1EA}" type="datetimeFigureOut">
              <a:rPr lang="pt-BR" smtClean="0"/>
              <a:t>26/06/2015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43F2-82B8-481E-A3B7-85E6B51151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443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F416E-2DA3-4073-A8E7-ADDE01F5B1EA}" type="datetimeFigureOut">
              <a:rPr lang="pt-BR" smtClean="0"/>
              <a:t>26/06/2015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43F2-82B8-481E-A3B7-85E6B51151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0389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F416E-2DA3-4073-A8E7-ADDE01F5B1EA}" type="datetimeFigureOut">
              <a:rPr lang="pt-BR" smtClean="0"/>
              <a:t>26/06/2015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43F2-82B8-481E-A3B7-85E6B51151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9573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F416E-2DA3-4073-A8E7-ADDE01F5B1EA}" type="datetimeFigureOut">
              <a:rPr lang="pt-BR" smtClean="0"/>
              <a:t>26/06/2015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243F2-82B8-481E-A3B7-85E6B51151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53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811" cy="6872858"/>
          </a:xfrm>
        </p:spPr>
      </p:pic>
    </p:spTree>
    <p:extLst>
      <p:ext uri="{BB962C8B-B14F-4D97-AF65-F5344CB8AC3E}">
        <p14:creationId xmlns:p14="http://schemas.microsoft.com/office/powerpoint/2010/main" val="410209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93"/>
            <a:ext cx="9144000" cy="64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1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966"/>
            <a:ext cx="9144000" cy="644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1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93"/>
            <a:ext cx="9144000" cy="64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1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93"/>
            <a:ext cx="9144000" cy="64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1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93"/>
            <a:ext cx="9144000" cy="64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1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93"/>
            <a:ext cx="9144000" cy="64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1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93"/>
            <a:ext cx="9144000" cy="64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1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93"/>
            <a:ext cx="9144000" cy="64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1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93"/>
            <a:ext cx="9144000" cy="64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1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53"/>
            <a:ext cx="9144000" cy="645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1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48" y="908720"/>
            <a:ext cx="8119904" cy="528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" y="202853"/>
            <a:ext cx="9119518" cy="645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7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71600" y="1412776"/>
            <a:ext cx="7331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Humnst777 Cn BT" pitchFamily="34" charset="0"/>
              </a:rPr>
              <a:t>Foram contabilizadas 169 salas, para um total de 3.959 crianças.  As três  unidades com o maior número de salas são: Sementes do Amanhã com 13, Vovô Alécio com 12 e </a:t>
            </a:r>
            <a:r>
              <a:rPr lang="pt-B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umnst777 Cn BT" pitchFamily="34" charset="0"/>
              </a:rPr>
              <a:t>Odácia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Humnst777 Cn BT" pitchFamily="34" charset="0"/>
              </a:rPr>
              <a:t> Teresa </a:t>
            </a:r>
            <a:r>
              <a:rPr lang="pt-B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umnst777 Cn BT" pitchFamily="34" charset="0"/>
              </a:rPr>
              <a:t>Damázio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Humnst777 Cn BT" pitchFamily="34" charset="0"/>
              </a:rPr>
              <a:t> com 10 salas. O NEI Taquaras é o menor núcleo com apenas 03 salas.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8" y="3068960"/>
            <a:ext cx="7955985" cy="26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6050077" cy="515082"/>
          </a:xfrm>
        </p:spPr>
        <p:txBody>
          <a:bodyPr>
            <a:noAutofit/>
          </a:bodyPr>
          <a:lstStyle/>
          <a:p>
            <a:pPr algn="l"/>
            <a:r>
              <a:rPr lang="pt-BR" sz="2400" b="1" dirty="0" smtClean="0">
                <a:solidFill>
                  <a:schemeClr val="accent5"/>
                </a:solidFill>
              </a:rPr>
              <a:t>Salas</a:t>
            </a:r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sz="2400" b="1" dirty="0" smtClean="0">
                <a:solidFill>
                  <a:srgbClr val="92D050"/>
                </a:solidFill>
              </a:rPr>
              <a:t>/</a:t>
            </a:r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 crianças e espaços</a:t>
            </a:r>
            <a:r>
              <a:rPr lang="pt-BR" sz="2800" dirty="0">
                <a:solidFill>
                  <a:schemeClr val="accent5">
                    <a:lumMod val="75000"/>
                  </a:schemeClr>
                </a:solidFill>
                <a:latin typeface="Humnst777 Cn BT" pitchFamily="34" charset="0"/>
              </a:rPr>
              <a:t/>
            </a:r>
            <a:br>
              <a:rPr lang="pt-BR" sz="2800" dirty="0">
                <a:solidFill>
                  <a:schemeClr val="accent5">
                    <a:lumMod val="75000"/>
                  </a:schemeClr>
                </a:solidFill>
                <a:latin typeface="Humnst777 Cn BT" pitchFamily="34" charset="0"/>
              </a:rPr>
            </a:br>
            <a:endParaRPr lang="pt-B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3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0001" y="620688"/>
            <a:ext cx="4343998" cy="355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21088"/>
            <a:ext cx="5472608" cy="1828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32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278547" y="1718910"/>
            <a:ext cx="6586907" cy="4374386"/>
            <a:chOff x="1145767" y="1943969"/>
            <a:chExt cx="6586907" cy="437438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997197"/>
              <a:ext cx="2260235" cy="20384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 descr="C:\Users\Marisa\Desktop\FOTOS TODAS\visitas aos Nucleos\NAÇÕES\Carrosel\DSC0804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767" y="4221088"/>
              <a:ext cx="3142922" cy="20972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8196" name="Picture 4" descr="C:\Users\Marisa\Desktop\FOTOS TODAS\visitas aos Nucleos\Sementes do Amanha\DSC0839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9678" y="4221088"/>
              <a:ext cx="3152996" cy="20916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8197" name="Picture 5" descr="C:\Users\Marisa\Desktop\FOTOS TODAS\visitas aos Nucleos\NAÇÕES\recanto dos passarinhos\DSC0790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6156" y="1943969"/>
              <a:ext cx="3152996" cy="20916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179512" y="249622"/>
            <a:ext cx="5472608" cy="875122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Produtos </a:t>
            </a: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de limpeza, medicamentos </a:t>
            </a:r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e </a:t>
            </a: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substâncias tóxicas</a:t>
            </a:r>
          </a:p>
        </p:txBody>
      </p:sp>
    </p:spTree>
    <p:extLst>
      <p:ext uri="{BB962C8B-B14F-4D97-AF65-F5344CB8AC3E}">
        <p14:creationId xmlns:p14="http://schemas.microsoft.com/office/powerpoint/2010/main" val="259414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67544" y="4221088"/>
            <a:ext cx="55446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latin typeface="Humnst777 Cn BT" pitchFamily="34" charset="0"/>
              </a:rPr>
              <a:t>Estes </a:t>
            </a:r>
            <a:r>
              <a:rPr lang="pt-BR" dirty="0">
                <a:latin typeface="Humnst777 Cn BT" pitchFamily="34" charset="0"/>
              </a:rPr>
              <a:t>espaços devam </a:t>
            </a:r>
            <a:r>
              <a:rPr lang="pt-BR" dirty="0" smtClean="0">
                <a:latin typeface="Humnst777 Cn BT" pitchFamily="34" charset="0"/>
              </a:rPr>
              <a:t>possuem dimensões </a:t>
            </a:r>
            <a:r>
              <a:rPr lang="pt-BR" dirty="0">
                <a:latin typeface="Humnst777 Cn BT" pitchFamily="34" charset="0"/>
              </a:rPr>
              <a:t>compatíveis com o número de crianças atendidas, </a:t>
            </a:r>
            <a:r>
              <a:rPr lang="pt-BR" b="1" dirty="0">
                <a:latin typeface="Humnst777 Cn BT" pitchFamily="34" charset="0"/>
              </a:rPr>
              <a:t>recomendando-se 1,50 m² </a:t>
            </a:r>
            <a:r>
              <a:rPr lang="pt-BR" dirty="0">
                <a:latin typeface="Humnst777 Cn BT" pitchFamily="34" charset="0"/>
              </a:rPr>
              <a:t>por criança, orientação solar adequada e estar contíguo à sala de atividades, de uso exclusivo para essa faixa etária. Seu acesso deverá permitir o trânsito de carrinhos de bebê, evitando-se desníveis que possam dificultar a circulação (BRASIL, 2006</a:t>
            </a:r>
            <a:r>
              <a:rPr lang="pt-BR" dirty="0" smtClean="0">
                <a:latin typeface="Humnst777 Cn BT" pitchFamily="34" charset="0"/>
              </a:rPr>
              <a:t>).</a:t>
            </a:r>
          </a:p>
          <a:p>
            <a:pPr algn="just"/>
            <a:endParaRPr lang="pt-BR" dirty="0">
              <a:latin typeface="Humnst777 Cn BT" pitchFamily="34" charset="0"/>
            </a:endParaRPr>
          </a:p>
          <a:p>
            <a:pPr algn="just"/>
            <a:endParaRPr lang="pt-BR" dirty="0">
              <a:latin typeface="Humnst777 Cn BT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1046921"/>
            <a:ext cx="310409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115617" y="465646"/>
            <a:ext cx="5472608" cy="659098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Solário</a:t>
            </a:r>
            <a:endParaRPr lang="pt-B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294" y="1700808"/>
            <a:ext cx="2584375" cy="3458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96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689309"/>
            <a:ext cx="4176464" cy="371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91353"/>
            <a:ext cx="3006930" cy="2312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Marisa\Desktop\FOTOS TODAS\visitas aos Nucleos\B ARIRIBÁ\Ariribá\DSC07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3867616"/>
            <a:ext cx="2952328" cy="2289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115617" y="465646"/>
            <a:ext cx="5472608" cy="659098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Espaços cobertos</a:t>
            </a:r>
            <a:endParaRPr lang="pt-BR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414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91577"/>
            <a:ext cx="3771346" cy="4515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C:\Users\Marisa\Desktop\FOTOS TODAS\visitas aos Nucleos\NOVA ESPERANÇA\Nova Esperança\DSC09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898" y="4149079"/>
            <a:ext cx="3350188" cy="2222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115617" y="465646"/>
            <a:ext cx="5472608" cy="659098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Parques</a:t>
            </a:r>
            <a:endParaRPr lang="pt-B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835109"/>
            <a:ext cx="4248472" cy="328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14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8508" y="1469090"/>
            <a:ext cx="4246984" cy="312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m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34" y="4581128"/>
            <a:ext cx="2562910" cy="1776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89190"/>
            <a:ext cx="2664296" cy="1768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865" y="4581128"/>
            <a:ext cx="2675532" cy="1776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1115617" y="465646"/>
            <a:ext cx="5472608" cy="659098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Área de alimentação</a:t>
            </a:r>
            <a:endParaRPr lang="pt-B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4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635" y="1700809"/>
            <a:ext cx="4976485" cy="271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759" y="4471568"/>
            <a:ext cx="2779713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m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759" y="2348880"/>
            <a:ext cx="2779713" cy="1884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6" name="Picture 4" descr="C:\Users\Marisa\Desktop\FOTOS TODAS\visitas aos Nucleos\Cristo Luz - Municipios\DSC082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2704261" cy="1794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7" name="Picture 5" descr="C:\Users\Marisa\Desktop\FOTOS TODAS\visitas aos Nucleos\Estaleirinho e Brilho do Sol\DSC095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87863"/>
            <a:ext cx="2736303" cy="1815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1115617" y="465646"/>
            <a:ext cx="4752527" cy="947130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espaço é adequado para funcionamento do NEI?</a:t>
            </a:r>
          </a:p>
        </p:txBody>
      </p:sp>
    </p:spTree>
    <p:extLst>
      <p:ext uri="{BB962C8B-B14F-4D97-AF65-F5344CB8AC3E}">
        <p14:creationId xmlns:p14="http://schemas.microsoft.com/office/powerpoint/2010/main" val="259414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m 3" descr="C:\Users\Marisa\Desktop\FOTOS TODAS\visitas aos Nucleos\Sementes do Amanha\DSC084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04" y="1556792"/>
            <a:ext cx="3376673" cy="2219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 descr="C:\Users\Marisa\Desktop\FOTOS TODAS\visitas aos Nucleos\B ARIRIBÁ\Ariribá\DSC076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05" y="3992970"/>
            <a:ext cx="3376673" cy="2219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 descr="C:\Users\Marisa\Desktop\FOTOS TODAS\visitas aos Nucleos\Estaleirinho e Brilho do Sol\Brilho do Sol\DSC0958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08" y="3992970"/>
            <a:ext cx="3376673" cy="2219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08" y="1556793"/>
            <a:ext cx="3346450" cy="2219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115617" y="260648"/>
            <a:ext cx="4752527" cy="947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Depósitos de merenda</a:t>
            </a:r>
            <a:endParaRPr lang="pt-B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2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323528" y="188640"/>
            <a:ext cx="6050077" cy="709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 smtClean="0">
                <a:solidFill>
                  <a:srgbClr val="92D050"/>
                </a:solidFill>
                <a:latin typeface="Geometr706 BlkCn BT" pitchFamily="34" charset="0"/>
              </a:rPr>
              <a:t>//</a:t>
            </a:r>
            <a:r>
              <a:rPr lang="pt-BR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metr706 BlkCn BT" pitchFamily="34" charset="0"/>
              </a:rPr>
              <a:t> </a:t>
            </a:r>
            <a:r>
              <a:rPr lang="pt-BR" sz="2000" dirty="0" smtClean="0">
                <a:solidFill>
                  <a:schemeClr val="accent5">
                    <a:lumMod val="75000"/>
                  </a:schemeClr>
                </a:solidFill>
                <a:latin typeface="Humnst777 Cn BT" pitchFamily="34" charset="0"/>
              </a:rPr>
              <a:t>Fluxograma de trabalho</a:t>
            </a:r>
            <a:endParaRPr lang="pt-BR" sz="2400" dirty="0">
              <a:solidFill>
                <a:schemeClr val="accent5">
                  <a:lumMod val="75000"/>
                </a:schemeClr>
              </a:solidFill>
              <a:latin typeface="Humnst777 Cn BT" pitchFamily="34" charset="0"/>
            </a:endParaRPr>
          </a:p>
        </p:txBody>
      </p:sp>
      <p:pic>
        <p:nvPicPr>
          <p:cNvPr id="19" name="Espaço Reservado para Conteúdo 1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5" y="1232756"/>
            <a:ext cx="9166206" cy="4428492"/>
          </a:xfrm>
        </p:spPr>
      </p:pic>
    </p:spTree>
    <p:extLst>
      <p:ext uri="{BB962C8B-B14F-4D97-AF65-F5344CB8AC3E}">
        <p14:creationId xmlns:p14="http://schemas.microsoft.com/office/powerpoint/2010/main" val="213799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48" y="4077072"/>
            <a:ext cx="3807738" cy="236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1268760"/>
            <a:ext cx="483456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910680" y="1700808"/>
            <a:ext cx="30963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latin typeface="Humnst777 Cn BT" pitchFamily="34" charset="0"/>
              </a:rPr>
              <a:t>Entre </a:t>
            </a:r>
            <a:r>
              <a:rPr lang="pt-BR" dirty="0">
                <a:latin typeface="Humnst777 Cn BT" pitchFamily="34" charset="0"/>
              </a:rPr>
              <a:t>as múltiplas funções está a de organizar situações e oportunidades para que a criança construa sua autoimagem, sua identidade e se reconheça como sujeito com características pessoais diferenciadas; que na coletividade possa desenvolver sua individualidade e sentimento de pertença ao grupo em que esta inserida. </a:t>
            </a: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115617" y="260648"/>
            <a:ext cx="4752527" cy="947130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Infraestrutura para higiene / ações</a:t>
            </a:r>
            <a:endParaRPr lang="pt-B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2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34" y="1274590"/>
            <a:ext cx="5720302" cy="2586458"/>
          </a:xfrm>
          <a:prstGeom prst="rect">
            <a:avLst/>
          </a:prstGeom>
          <a:noFill/>
        </p:spPr>
      </p:pic>
      <p:pic>
        <p:nvPicPr>
          <p:cNvPr id="8" name="Imagem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903" y="2204864"/>
            <a:ext cx="2704465" cy="1800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 descr="C:\Users\Marisa\Desktop\FOTOS TODAS\visitas aos Nucleos\TAQUARAS\DSC096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208" y="4161626"/>
            <a:ext cx="3335160" cy="2193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0" name="Picture 2" descr="C:\Users\Marisa\Desktop\FOTOS TODAS\visitas aos Nucleos\Santa Ines\DSC083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9" y="4161626"/>
            <a:ext cx="3305871" cy="2193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1115617" y="332656"/>
            <a:ext cx="4752527" cy="947130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Troca e higiene dos bebês</a:t>
            </a:r>
            <a:endParaRPr lang="pt-B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2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7764" y="1484784"/>
            <a:ext cx="4248472" cy="3168353"/>
          </a:xfrm>
          <a:prstGeom prst="rect">
            <a:avLst/>
          </a:prstGeom>
          <a:noFill/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1115617" y="332656"/>
            <a:ext cx="4752527" cy="947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igiene dos bebês</a:t>
            </a:r>
            <a:endParaRPr lang="pt-B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00708" y="4831992"/>
            <a:ext cx="7542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Humnst777 Cn BT" pitchFamily="34" charset="0"/>
              </a:rPr>
              <a:t>há muitas adaptações no chuveiro, com canos e fios expostos e tomadas de energia elétrica muito próximas à banheira, muitos materiais guardados no local, falta espaço que possibilite acesso fácil as roupas das crianças e objetos pessoais, descarte de fraldas/fezes.  A logística de orientação espacial de banheiras, torneiras, trocadores e roupas não favorece a interação e cuidados que este momento requer.  </a:t>
            </a:r>
          </a:p>
        </p:txBody>
      </p:sp>
    </p:spTree>
    <p:extLst>
      <p:ext uri="{BB962C8B-B14F-4D97-AF65-F5344CB8AC3E}">
        <p14:creationId xmlns:p14="http://schemas.microsoft.com/office/powerpoint/2010/main" val="181822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m 5" descr="C:\Users\Marisa\Desktop\FOTOS TODAS\visitas aos Nucleos\Sementes do Amanha\DSC084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86" y="609867"/>
            <a:ext cx="2733801" cy="1878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 descr="C:\Users\Marisa\Desktop\FOTOS TODAS\visitas aos Nucleos\NAÇÕES\sonho de crianca\DSC0796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90" y="2554081"/>
            <a:ext cx="2733801" cy="1853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 descr="C:\Users\Marisa\Desktop\FOTOS TODAS\visitas aos Nucleos\B ARIRIBÁ\Vovô alecio\DSC076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83999"/>
            <a:ext cx="2736304" cy="1878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m 12" descr="C:\Users\Marisa\Desktop\FOTOS TODAS\visitas aos Nucleos\B ARIRIBÁ\Vovô alecio\DSC0763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86" y="4491616"/>
            <a:ext cx="2733801" cy="1878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8" name="Picture 2" descr="C:\Users\Marisa\Desktop\FOTOS TODAS\visitas aos Nucleos\B ARIRIBÁ\Ariribá\DSC076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84" y="2554081"/>
            <a:ext cx="2736303" cy="1878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60" name="Picture 4" descr="C:\Users\Marisa\Desktop\FOTOS TODAS\visitas aos Nucleos\Sementes do Amanha\DSC0848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90" y="4491615"/>
            <a:ext cx="2736304" cy="1878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1791986" y="662"/>
            <a:ext cx="4752527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igiene dos bebês</a:t>
            </a:r>
            <a:endParaRPr lang="pt-B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8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268760"/>
            <a:ext cx="6336704" cy="4032448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1341831" y="5373216"/>
            <a:ext cx="64603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Humnst777 Cn BT" pitchFamily="34" charset="0"/>
              </a:rPr>
              <a:t>há 819 professores, sendo que destes 380 são Admitidos em Caráter Temporário – </a:t>
            </a:r>
            <a:r>
              <a:rPr lang="pt-BR" dirty="0" err="1">
                <a:latin typeface="Humnst777 Cn BT" pitchFamily="34" charset="0"/>
              </a:rPr>
              <a:t>ACTs</a:t>
            </a:r>
            <a:r>
              <a:rPr lang="pt-BR" dirty="0">
                <a:latin typeface="Humnst777 Cn BT" pitchFamily="34" charset="0"/>
              </a:rPr>
              <a:t>. Portanto, o percentual de professores efetivos é de </a:t>
            </a:r>
            <a:r>
              <a:rPr lang="pt-BR" b="1" dirty="0" smtClean="0">
                <a:latin typeface="Humnst777 Cn BT" pitchFamily="34" charset="0"/>
              </a:rPr>
              <a:t>53,60</a:t>
            </a:r>
            <a:r>
              <a:rPr lang="pt-BR" b="1" dirty="0">
                <a:latin typeface="Humnst777 Cn BT" pitchFamily="34" charset="0"/>
              </a:rPr>
              <a:t>%,</a:t>
            </a:r>
          </a:p>
        </p:txBody>
      </p:sp>
    </p:spTree>
    <p:extLst>
      <p:ext uri="{BB962C8B-B14F-4D97-AF65-F5344CB8AC3E}">
        <p14:creationId xmlns:p14="http://schemas.microsoft.com/office/powerpoint/2010/main" val="184878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9772" y="1495810"/>
            <a:ext cx="4104456" cy="3373350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1025860" y="5097958"/>
            <a:ext cx="7092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Humnst777 Cn BT" pitchFamily="34" charset="0"/>
              </a:rPr>
              <a:t>As unidades recebem o PDDE – Programa de Dinheiro Direto na Escola </a:t>
            </a:r>
            <a:endParaRPr lang="pt-BR" dirty="0" smtClean="0">
              <a:latin typeface="Humnst777 Cn BT" pitchFamily="34" charset="0"/>
            </a:endParaRPr>
          </a:p>
          <a:p>
            <a:r>
              <a:rPr lang="pt-BR" dirty="0">
                <a:latin typeface="Humnst777 Cn BT" pitchFamily="34" charset="0"/>
              </a:rPr>
              <a:t>Algumas </a:t>
            </a:r>
            <a:r>
              <a:rPr lang="pt-BR" dirty="0" smtClean="0">
                <a:latin typeface="Humnst777 Cn BT" pitchFamily="34" charset="0"/>
              </a:rPr>
              <a:t> unidades reivindicara  </a:t>
            </a:r>
            <a:r>
              <a:rPr lang="pt-BR" dirty="0">
                <a:latin typeface="Humnst777 Cn BT" pitchFamily="34" charset="0"/>
              </a:rPr>
              <a:t>verba municipal para as pequenas reformas e reparos.  </a:t>
            </a:r>
            <a:r>
              <a:rPr lang="pt-BR" dirty="0" smtClean="0">
                <a:latin typeface="Humnst777 Cn BT" pitchFamily="34" charset="0"/>
              </a:rPr>
              <a:t>A </a:t>
            </a:r>
            <a:r>
              <a:rPr lang="pt-BR" dirty="0">
                <a:latin typeface="Humnst777 Cn BT" pitchFamily="34" charset="0"/>
              </a:rPr>
              <a:t>APP está presente em 100% das unidades.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115617" y="332656"/>
            <a:ext cx="4752527" cy="947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Recursos financeiros</a:t>
            </a:r>
            <a:endParaRPr lang="pt-B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8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331640" y="1916832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latin typeface="Humnst777 Cn BT" pitchFamily="34" charset="0"/>
              </a:rPr>
              <a:t>Segundo o DATASUS, a estimativa da população infantil para 2012 em Balneário Camboriú:</a:t>
            </a:r>
            <a:endParaRPr lang="pt-BR" dirty="0">
              <a:latin typeface="Humnst777 Cn BT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115617" y="332656"/>
            <a:ext cx="4752527" cy="947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Necessidade X Crianças </a:t>
            </a:r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Atendidas</a:t>
            </a:r>
            <a:endParaRPr lang="pt-B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82081" y="2897649"/>
            <a:ext cx="62646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umnst777 Cn BT" pitchFamily="34" charset="0"/>
              </a:rPr>
              <a:t>Até 4 anos de idade: 5.772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umnst777 Cn BT" pitchFamily="34" charset="0"/>
              </a:rPr>
              <a:t>De 5 a 9 anos: 5.888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umnst777 Cn BT" pitchFamily="34" charset="0"/>
              </a:rPr>
              <a:t>De 10 a 14 anos: 7.580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umnst777 Cn BT" pitchFamily="34" charset="0"/>
              </a:rPr>
              <a:t>De 15 a 19 anos: 8.691</a:t>
            </a:r>
            <a:endParaRPr lang="pt-BR" sz="2000" b="1" dirty="0">
              <a:solidFill>
                <a:schemeClr val="tx1">
                  <a:lumMod val="85000"/>
                  <a:lumOff val="15000"/>
                </a:schemeClr>
              </a:solidFill>
              <a:latin typeface="Humnst777 Cn BT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82081" y="4509120"/>
            <a:ext cx="75943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8A0000"/>
                </a:solidFill>
                <a:latin typeface="Humnst777 Cn BT" pitchFamily="34" charset="0"/>
              </a:rPr>
              <a:t>Crianças Atendidas na Educação Infantil: 3.672 </a:t>
            </a:r>
            <a:r>
              <a:rPr lang="pt-B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umnst777 Cn BT" pitchFamily="34" charset="0"/>
              </a:rPr>
              <a:t>(Dados de 2013)</a:t>
            </a:r>
          </a:p>
          <a:p>
            <a:r>
              <a:rPr lang="pt-BR" sz="2400" b="1" dirty="0">
                <a:solidFill>
                  <a:srgbClr val="8A0000"/>
                </a:solidFill>
                <a:latin typeface="Humnst777 Cn BT" pitchFamily="34" charset="0"/>
              </a:rPr>
              <a:t>Crianças Atendidas </a:t>
            </a:r>
            <a:r>
              <a:rPr lang="pt-BR" sz="2400" b="1" dirty="0" smtClean="0">
                <a:solidFill>
                  <a:srgbClr val="8A0000"/>
                </a:solidFill>
                <a:latin typeface="Humnst777 Cn BT" pitchFamily="34" charset="0"/>
              </a:rPr>
              <a:t>no Ensino Fundamental: 9.118 </a:t>
            </a:r>
            <a:r>
              <a:rPr lang="pt-B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umnst777 Cn BT" pitchFamily="34" charset="0"/>
              </a:rPr>
              <a:t>(Dados de </a:t>
            </a:r>
            <a:r>
              <a:rPr lang="pt-B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umnst777 Cn BT" pitchFamily="34" charset="0"/>
              </a:rPr>
              <a:t>2014)</a:t>
            </a:r>
          </a:p>
          <a:p>
            <a:pPr algn="ctr"/>
            <a:endParaRPr lang="pt-BR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umnst777 Cn BT" pitchFamily="34" charset="0"/>
            </a:endParaRPr>
          </a:p>
          <a:p>
            <a:pPr algn="ctr"/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umnst777 Cn BT" pitchFamily="34" charset="0"/>
              </a:rPr>
              <a:t>TOTAL:  12.790</a:t>
            </a: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Humnst777 Cn BT" pitchFamily="34" charset="0"/>
            </a:endParaRPr>
          </a:p>
          <a:p>
            <a:endParaRPr lang="pt-B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umnst777 Cn BT" pitchFamily="34" charset="0"/>
            </a:endParaRPr>
          </a:p>
          <a:p>
            <a:endParaRPr lang="pt-BR" sz="1200" b="1" dirty="0">
              <a:solidFill>
                <a:schemeClr val="tx1">
                  <a:lumMod val="85000"/>
                  <a:lumOff val="15000"/>
                </a:schemeClr>
              </a:solidFill>
              <a:latin typeface="Humnst777 Cn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7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115617" y="332656"/>
            <a:ext cx="4752527" cy="947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Unidades Escolares</a:t>
            </a:r>
            <a:endParaRPr lang="pt-B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82081" y="2897649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umnst777 Cn BT" pitchFamily="34" charset="0"/>
              </a:rPr>
              <a:t>16 Escolas Municipais de Ensino Fundamental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umnst777 Cn BT" pitchFamily="34" charset="0"/>
              </a:rPr>
              <a:t>26 Núcleos de Educação Infantil</a:t>
            </a: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Humnst777 Cn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5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115617" y="332656"/>
            <a:ext cx="4752527" cy="947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Unidades Escolares</a:t>
            </a:r>
            <a:endParaRPr lang="pt-B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694454" cy="358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835696" y="5961715"/>
            <a:ext cx="5844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http://www.fnde.gov.br/programas/proinfancia/proinfancia-projetos-arquitetonicos-para-construcao</a:t>
            </a:r>
          </a:p>
        </p:txBody>
      </p:sp>
    </p:spTree>
    <p:extLst>
      <p:ext uri="{BB962C8B-B14F-4D97-AF65-F5344CB8AC3E}">
        <p14:creationId xmlns:p14="http://schemas.microsoft.com/office/powerpoint/2010/main" val="40153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439652" y="2204864"/>
            <a:ext cx="62646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Humnst777 Cn BT" pitchFamily="34" charset="0"/>
              </a:rPr>
              <a:t>O trabalho aqui apresentado é um pequeno movimento em prol da </a:t>
            </a:r>
            <a:r>
              <a:rPr lang="pt-BR" dirty="0" smtClean="0">
                <a:latin typeface="Humnst777 Cn BT" pitchFamily="34" charset="0"/>
              </a:rPr>
              <a:t>educação, </a:t>
            </a:r>
            <a:r>
              <a:rPr lang="pt-BR" dirty="0">
                <a:latin typeface="Humnst777 Cn BT" pitchFamily="34" charset="0"/>
              </a:rPr>
              <a:t>pois como lembra Rosa Luxemburgo “quem não se movimenta não sente as correntes que o prendem”. Conhecer, materializar a realidade e problematizá-la acreditamos ser um caminho que abrirá novos horizontes e provocará novos atores na busca de um projeto de educação da infância como um projeto da comunidade e como uma responsabilidade </a:t>
            </a:r>
            <a:r>
              <a:rPr lang="pt-BR" dirty="0" smtClean="0">
                <a:latin typeface="Humnst777 Cn BT" pitchFamily="34" charset="0"/>
              </a:rPr>
              <a:t>social.</a:t>
            </a:r>
            <a:endParaRPr lang="pt-BR" dirty="0">
              <a:latin typeface="Humnst777 Cn BT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115617" y="332656"/>
            <a:ext cx="4752527" cy="947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Considerações</a:t>
            </a:r>
            <a:endParaRPr lang="pt-B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8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13" y="1196752"/>
            <a:ext cx="5024775" cy="5033911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51520" y="188640"/>
            <a:ext cx="6050077" cy="709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 smtClean="0">
                <a:solidFill>
                  <a:srgbClr val="92D050"/>
                </a:solidFill>
                <a:latin typeface="Geometr706 BlkCn BT" pitchFamily="34" charset="0"/>
              </a:rPr>
              <a:t>//</a:t>
            </a:r>
            <a:r>
              <a:rPr lang="pt-BR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metr706 BlkCn BT" pitchFamily="34" charset="0"/>
              </a:rPr>
              <a:t> </a:t>
            </a:r>
            <a:r>
              <a:rPr lang="pt-BR" sz="2000" dirty="0" smtClean="0">
                <a:solidFill>
                  <a:schemeClr val="accent5">
                    <a:lumMod val="75000"/>
                  </a:schemeClr>
                </a:solidFill>
                <a:latin typeface="Humnst777 Cn BT" pitchFamily="34" charset="0"/>
              </a:rPr>
              <a:t>Tabela de Categorização</a:t>
            </a:r>
            <a:endParaRPr lang="pt-BR" sz="2400" dirty="0">
              <a:solidFill>
                <a:schemeClr val="accent5">
                  <a:lumMod val="75000"/>
                </a:schemeClr>
              </a:solidFill>
              <a:latin typeface="Humnst777 Cn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115616" y="537654"/>
            <a:ext cx="6050077" cy="1080120"/>
          </a:xfrm>
        </p:spPr>
        <p:txBody>
          <a:bodyPr>
            <a:normAutofit fontScale="90000"/>
          </a:bodyPr>
          <a:lstStyle/>
          <a:p>
            <a:pPr algn="l"/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DISCUSSÃO DE DADOS</a:t>
            </a:r>
            <a:r>
              <a:rPr lang="pt-B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2400" dirty="0">
                <a:solidFill>
                  <a:srgbClr val="92D050"/>
                </a:solidFill>
              </a:rPr>
              <a:t>//</a:t>
            </a:r>
            <a:r>
              <a:rPr lang="pt-BR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</a:rPr>
              <a:t>3.1 Espaços e as </a:t>
            </a:r>
            <a:r>
              <a:rPr lang="pt-BR" sz="2000" dirty="0" smtClean="0">
                <a:solidFill>
                  <a:schemeClr val="accent5">
                    <a:lumMod val="75000"/>
                  </a:schemeClr>
                </a:solidFill>
              </a:rPr>
              <a:t>condições 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</a:rPr>
              <a:t>estruturais //3.1.1 Construção, reformas e estrutura geral</a:t>
            </a:r>
            <a:r>
              <a:rPr lang="pt-BR" sz="2400" dirty="0">
                <a:solidFill>
                  <a:schemeClr val="accent5">
                    <a:lumMod val="75000"/>
                  </a:schemeClr>
                </a:solidFill>
                <a:latin typeface="Humnst777 Cn BT" pitchFamily="34" charset="0"/>
              </a:rPr>
              <a:t/>
            </a:r>
            <a:br>
              <a:rPr lang="pt-BR" sz="2400" dirty="0">
                <a:solidFill>
                  <a:schemeClr val="accent5">
                    <a:lumMod val="75000"/>
                  </a:schemeClr>
                </a:solidFill>
                <a:latin typeface="Humnst777 Cn BT" pitchFamily="34" charset="0"/>
              </a:rPr>
            </a:br>
            <a:endParaRPr lang="pt-BR" sz="2400" dirty="0">
              <a:solidFill>
                <a:schemeClr val="accent5">
                  <a:lumMod val="75000"/>
                </a:schemeClr>
              </a:solidFill>
              <a:latin typeface="Humnst777 Cn BT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518"/>
            <a:ext cx="9144000" cy="358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89"/>
            <a:ext cx="9144000" cy="647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8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93"/>
            <a:ext cx="9144000" cy="64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6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93"/>
            <a:ext cx="9144000" cy="64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1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</TotalTime>
  <Words>531</Words>
  <Application>Microsoft Office PowerPoint</Application>
  <PresentationFormat>Apresentação na tela (4:3)</PresentationFormat>
  <Paragraphs>40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DISCUSSÃO DE DADOS // 3.1 Espaços e as condições estruturais //3.1.1 Construção, reformas e estrutura geral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Salas / crianças e espaços </vt:lpstr>
      <vt:lpstr>Apresentação do PowerPoint</vt:lpstr>
      <vt:lpstr>Produtos de limpeza, medicamentos  e substâncias tóxicas</vt:lpstr>
      <vt:lpstr>Solário</vt:lpstr>
      <vt:lpstr>Espaços cobertos</vt:lpstr>
      <vt:lpstr>Parques</vt:lpstr>
      <vt:lpstr>Área de alimentação</vt:lpstr>
      <vt:lpstr>O espaço é adequado para funcionamento do NEI?</vt:lpstr>
      <vt:lpstr>Apresentação do PowerPoint</vt:lpstr>
      <vt:lpstr>Infraestrutura para higiene / ações</vt:lpstr>
      <vt:lpstr>Troca e higiene dos bebês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User</cp:lastModifiedBy>
  <cp:revision>84</cp:revision>
  <cp:lastPrinted>2015-06-26T13:21:31Z</cp:lastPrinted>
  <dcterms:created xsi:type="dcterms:W3CDTF">2013-09-26T14:39:38Z</dcterms:created>
  <dcterms:modified xsi:type="dcterms:W3CDTF">2015-06-26T16:15:03Z</dcterms:modified>
</cp:coreProperties>
</file>