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4"/>
  </p:notesMasterIdLst>
  <p:sldIdLst>
    <p:sldId id="257" r:id="rId3"/>
    <p:sldId id="260" r:id="rId4"/>
    <p:sldId id="264" r:id="rId5"/>
    <p:sldId id="266" r:id="rId6"/>
    <p:sldId id="311" r:id="rId7"/>
    <p:sldId id="265" r:id="rId8"/>
    <p:sldId id="256" r:id="rId9"/>
    <p:sldId id="267" r:id="rId10"/>
    <p:sldId id="268" r:id="rId11"/>
    <p:sldId id="269" r:id="rId12"/>
    <p:sldId id="270" r:id="rId13"/>
    <p:sldId id="258" r:id="rId14"/>
    <p:sldId id="271" r:id="rId15"/>
    <p:sldId id="272" r:id="rId16"/>
    <p:sldId id="273" r:id="rId17"/>
    <p:sldId id="275" r:id="rId18"/>
    <p:sldId id="276" r:id="rId19"/>
    <p:sldId id="274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81" r:id="rId31"/>
    <p:sldId id="261" r:id="rId32"/>
    <p:sldId id="278" r:id="rId33"/>
    <p:sldId id="292" r:id="rId34"/>
    <p:sldId id="294" r:id="rId35"/>
    <p:sldId id="295" r:id="rId36"/>
    <p:sldId id="296" r:id="rId37"/>
    <p:sldId id="297" r:id="rId38"/>
    <p:sldId id="298" r:id="rId39"/>
    <p:sldId id="279" r:id="rId40"/>
    <p:sldId id="293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6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3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6613" autoAdjust="0"/>
  </p:normalViewPr>
  <p:slideViewPr>
    <p:cSldViewPr>
      <p:cViewPr>
        <p:scale>
          <a:sx n="81" d="100"/>
          <a:sy n="81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482237" y="3645025"/>
            <a:ext cx="3369683" cy="315579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0" y="0"/>
            <a:ext cx="9144000" cy="465313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3968" y="260648"/>
            <a:ext cx="4690864" cy="1908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3800" b="1" dirty="0">
                <a:solidFill>
                  <a:schemeClr val="bg1"/>
                </a:solidFill>
                <a:latin typeface="+mj-lt"/>
              </a:rPr>
              <a:t>Seminário de Sustentação </a:t>
            </a:r>
            <a:r>
              <a:rPr lang="pt-BR" sz="3800" b="1" dirty="0" smtClean="0">
                <a:solidFill>
                  <a:schemeClr val="bg1"/>
                </a:solidFill>
                <a:latin typeface="+mj-lt"/>
              </a:rPr>
              <a:t>Financeira</a:t>
            </a:r>
          </a:p>
          <a:p>
            <a:pPr algn="ctr"/>
            <a:endParaRPr lang="pt-BR" sz="2400" b="1" i="0" dirty="0" smtClean="0">
              <a:solidFill>
                <a:schemeClr val="bg1"/>
              </a:solidFill>
              <a:latin typeface="+mj-lt"/>
              <a:cs typeface="Arial"/>
            </a:endParaRPr>
          </a:p>
          <a:p>
            <a:pPr algn="ctr"/>
            <a:r>
              <a:rPr lang="pt-BR" sz="2400" b="1" i="0" dirty="0" smtClean="0">
                <a:solidFill>
                  <a:schemeClr val="bg1"/>
                </a:solidFill>
                <a:latin typeface="+mj-lt"/>
                <a:cs typeface="Arial"/>
              </a:rPr>
              <a:t>05.02.2014 - SP</a:t>
            </a:r>
            <a:endParaRPr lang="pt-BR" sz="2400" i="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013176"/>
            <a:ext cx="3095236" cy="158417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3398048" cy="465313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860032" y="3501008"/>
            <a:ext cx="3321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VALTUIR SOARES DA SILVEIRA</a:t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CRC-RS 46.039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8" name="TextBox 24"/>
          <p:cNvSpPr txBox="1"/>
          <p:nvPr/>
        </p:nvSpPr>
        <p:spPr>
          <a:xfrm>
            <a:off x="4453136" y="2564904"/>
            <a:ext cx="469086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i="0" dirty="0" smtClean="0">
                <a:solidFill>
                  <a:schemeClr val="bg1"/>
                </a:solidFill>
                <a:latin typeface="+mj-lt"/>
                <a:cs typeface="Arial"/>
              </a:rPr>
              <a:t>MÓDULO IN RFB 1.420 DE 19/12/2013</a:t>
            </a:r>
            <a:endParaRPr lang="pt-BR" sz="2400" i="0" dirty="0">
              <a:solidFill>
                <a:schemeClr val="bg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502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75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75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" grpId="0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3204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340768"/>
            <a:ext cx="7776864" cy="42780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cs typeface="Arial"/>
              </a:rPr>
              <a:t>IMUNIDADE TRIBUTÁRIA </a:t>
            </a: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UNIÃO: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000" b="1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 algn="l" defTabSz="914400">
              <a:spcAft>
                <a:spcPts val="1200"/>
              </a:spcAft>
              <a:buFont typeface="Arial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 IR S/Aplicações Nominais</a:t>
            </a:r>
          </a:p>
          <a:p>
            <a:pPr algn="l" defTabSz="914400"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Impostos e Contribuições S/Receita (Associados)</a:t>
            </a:r>
          </a:p>
          <a:p>
            <a:pPr algn="l" defTabSz="914400">
              <a:spcAft>
                <a:spcPts val="1200"/>
              </a:spcAft>
              <a:buFont typeface="Arial" charset="0"/>
              <a:buChar char="•"/>
            </a:pPr>
            <a:r>
              <a:rPr lang="pt-BR" sz="2800" dirty="0">
                <a:solidFill>
                  <a:schemeClr val="bg1"/>
                </a:solidFill>
                <a:latin typeface="Calibri"/>
                <a:cs typeface="Arial"/>
              </a:rPr>
              <a:t> 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Legislação quanto a retenções de terceiros</a:t>
            </a:r>
          </a:p>
          <a:p>
            <a:pPr algn="l" defTabSz="914400">
              <a:spcAft>
                <a:spcPts val="1200"/>
              </a:spcAft>
            </a:pPr>
            <a:endParaRPr lang="pt-BR" sz="20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 algn="ctr" defTabSz="914400">
              <a:spcAft>
                <a:spcPts val="1200"/>
              </a:spcAft>
            </a:pPr>
            <a:r>
              <a:rPr lang="pt-BR" sz="2800" i="1" dirty="0" smtClean="0">
                <a:solidFill>
                  <a:schemeClr val="bg1"/>
                </a:solidFill>
                <a:latin typeface="Calibri"/>
                <a:cs typeface="Arial"/>
              </a:rPr>
              <a:t>“Natureza jurídica 3131 - Entidade Sindical”</a:t>
            </a:r>
          </a:p>
          <a:p>
            <a:pPr algn="ctr" defTabSz="914400">
              <a:spcAft>
                <a:spcPts val="1200"/>
              </a:spcAft>
            </a:pPr>
            <a:r>
              <a:rPr lang="pt-BR" sz="2800" b="0" i="1" dirty="0" smtClean="0">
                <a:solidFill>
                  <a:schemeClr val="bg1"/>
                </a:solidFill>
                <a:latin typeface="Calibri"/>
                <a:cs typeface="Arial"/>
              </a:rPr>
              <a:t>Atenção ao recebimento direto “GRCS”</a:t>
            </a:r>
            <a:endParaRPr lang="pt-BR" sz="2800" b="0" i="1" dirty="0">
              <a:solidFill>
                <a:schemeClr val="bg1"/>
              </a:solidFill>
              <a:latin typeface="Calibri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3"/>
          <p:cNvSpPr txBox="1"/>
          <p:nvPr/>
        </p:nvSpPr>
        <p:spPr>
          <a:xfrm>
            <a:off x="6588224" y="332656"/>
            <a:ext cx="238719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TRIBUTÁRIO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7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7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2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3204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700808"/>
            <a:ext cx="7272808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RETENÇÕES E RECOLHIMENTOS: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PREVIDENCIÁRIO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IRRF 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ISSQN </a:t>
            </a:r>
            <a:endParaRPr lang="pt-BR" sz="2800" b="0" i="0" dirty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3"/>
          <p:cNvSpPr txBox="1"/>
          <p:nvPr/>
        </p:nvSpPr>
        <p:spPr>
          <a:xfrm>
            <a:off x="6588224" y="332656"/>
            <a:ext cx="238719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TRIBUTÁRIO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68760"/>
            <a:ext cx="9144000" cy="429313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1772816"/>
            <a:ext cx="7601908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LEGISLAÇÃO:</a:t>
            </a: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 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Trabalhista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Fazendária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Previdenciária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7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43715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4"/>
          <p:cNvSpPr txBox="1"/>
          <p:nvPr/>
        </p:nvSpPr>
        <p:spPr>
          <a:xfrm>
            <a:off x="2223492" y="1484783"/>
            <a:ext cx="176000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CND PREV.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4952978" y="1412776"/>
            <a:ext cx="237626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SPED CONTÁBIL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4303222" y="3487337"/>
            <a:ext cx="93610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DIRF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797659" y="2181818"/>
            <a:ext cx="10717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DCTF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467544" y="3026185"/>
            <a:ext cx="93610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RAIS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251520" y="1484784"/>
            <a:ext cx="136815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CAGED</a:t>
            </a:r>
          </a:p>
        </p:txBody>
      </p:sp>
      <p:sp>
        <p:nvSpPr>
          <p:cNvPr id="13" name="TextBox 24"/>
          <p:cNvSpPr txBox="1"/>
          <p:nvPr/>
        </p:nvSpPr>
        <p:spPr>
          <a:xfrm>
            <a:off x="251520" y="4132282"/>
            <a:ext cx="93610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GFIP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1331640" y="3673914"/>
            <a:ext cx="230425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CCPGFN/RFB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323528" y="4941168"/>
            <a:ext cx="154398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DBE-CNPJ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4813303" y="4539250"/>
            <a:ext cx="218952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>
                <a:solidFill>
                  <a:schemeClr val="bg1"/>
                </a:solidFill>
                <a:cs typeface="Arial"/>
              </a:rPr>
              <a:t>CERTIFICAÇÃO </a:t>
            </a:r>
            <a:r>
              <a:rPr lang="pt-BR" sz="2800" dirty="0" smtClean="0">
                <a:solidFill>
                  <a:schemeClr val="bg1"/>
                </a:solidFill>
                <a:cs typeface="Arial"/>
              </a:rPr>
              <a:t>DIGITAL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2915816" y="2381253"/>
            <a:ext cx="244827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>
                <a:solidFill>
                  <a:schemeClr val="bg1"/>
                </a:solidFill>
                <a:cs typeface="Arial"/>
              </a:rPr>
              <a:t>CONECTIVIDADE </a:t>
            </a:r>
            <a:r>
              <a:rPr lang="pt-BR" sz="2800" dirty="0" smtClean="0">
                <a:solidFill>
                  <a:schemeClr val="bg1"/>
                </a:solidFill>
                <a:cs typeface="Arial"/>
              </a:rPr>
              <a:t>SOCIAL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2567572" y="4994078"/>
            <a:ext cx="158417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E-SOCIAL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7740352" y="4681342"/>
            <a:ext cx="100811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DARF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908063" y="3271893"/>
            <a:ext cx="115212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GRCS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884368" y="3243027"/>
            <a:ext cx="8640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GPS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4464" y="2181818"/>
            <a:ext cx="8640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CRF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7980072" y="2181818"/>
            <a:ext cx="8640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GRF</a:t>
            </a:r>
            <a:endParaRPr lang="pt-BR" sz="28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75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25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175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75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7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6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325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875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4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25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75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1" grpId="0" build="p"/>
      <p:bldP spid="12" grpId="0" build="p"/>
      <p:bldP spid="13" grpId="0" build="p"/>
      <p:bldP spid="14" grpId="0" build="p"/>
      <p:bldP spid="15" grpId="0"/>
      <p:bldP spid="16" grpId="0" build="p"/>
      <p:bldP spid="18" grpId="0" build="p"/>
      <p:bldP spid="19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5244" y="1340768"/>
            <a:ext cx="9144000" cy="429313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1844824"/>
            <a:ext cx="7992888" cy="2616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1" i="0" dirty="0" smtClean="0">
                <a:solidFill>
                  <a:schemeClr val="bg1"/>
                </a:solidFill>
                <a:latin typeface="+mj-lt"/>
                <a:cs typeface="Arial"/>
              </a:rPr>
              <a:t>ÓRGÃOS ARRECADADORES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  <a:cs typeface="Arial"/>
              </a:rPr>
              <a:t>E FISCALIZADORES</a:t>
            </a:r>
            <a:r>
              <a:rPr lang="pt-BR" sz="2800" dirty="0" smtClean="0">
                <a:solidFill>
                  <a:schemeClr val="bg1"/>
                </a:solidFill>
                <a:cs typeface="Arial"/>
              </a:rPr>
              <a:t/>
            </a:r>
            <a:br>
              <a:rPr lang="pt-BR" sz="2800" dirty="0" smtClean="0">
                <a:solidFill>
                  <a:schemeClr val="bg1"/>
                </a:solidFill>
                <a:cs typeface="Arial"/>
              </a:rPr>
            </a:br>
            <a:endParaRPr lang="pt-BR" sz="2800" dirty="0" smtClean="0">
              <a:solidFill>
                <a:schemeClr val="bg1"/>
              </a:solidFill>
              <a:cs typeface="Arial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cs typeface="Arial"/>
              </a:rPr>
              <a:t>Fluxos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Objetivos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43715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628800"/>
            <a:ext cx="8568952" cy="3262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ART. 1º DA LEI 9.876 DE 26/11/1999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400" dirty="0" smtClean="0">
                <a:solidFill>
                  <a:schemeClr val="bg1"/>
                </a:solidFill>
                <a:cs typeface="Arial"/>
              </a:rPr>
              <a:t>Institui e regulamenta a contribuição de INSS sobre atos cooperados.</a:t>
            </a:r>
            <a:br>
              <a:rPr lang="pt-BR" sz="2400" dirty="0" smtClean="0">
                <a:solidFill>
                  <a:schemeClr val="bg1"/>
                </a:solidFill>
                <a:cs typeface="Arial"/>
              </a:rPr>
            </a:br>
            <a:endParaRPr lang="pt-BR" sz="2400" dirty="0" smtClean="0">
              <a:solidFill>
                <a:schemeClr val="bg1"/>
              </a:solidFill>
              <a:cs typeface="Arial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cs typeface="Arial"/>
              </a:rPr>
              <a:t>EM 1999, ART. 652 DO RIR/99:</a:t>
            </a:r>
            <a:r>
              <a:rPr lang="pt-BR" sz="2400" dirty="0" smtClean="0">
                <a:solidFill>
                  <a:schemeClr val="bg1"/>
                </a:solidFill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cs typeface="Arial"/>
              </a:rPr>
            </a:br>
            <a:r>
              <a:rPr lang="pt-BR" sz="2400" dirty="0" smtClean="0">
                <a:solidFill>
                  <a:schemeClr val="bg1"/>
                </a:solidFill>
                <a:cs typeface="Arial"/>
              </a:rPr>
              <a:t>Institui a retenção de 1,5% do IRRF com recolhimento - código 3280.</a:t>
            </a:r>
            <a:br>
              <a:rPr lang="pt-BR" sz="2400" dirty="0" smtClean="0">
                <a:solidFill>
                  <a:schemeClr val="bg1"/>
                </a:solidFill>
                <a:cs typeface="Arial"/>
              </a:rPr>
            </a:br>
            <a:endParaRPr lang="pt-BR" sz="2400" dirty="0" smtClean="0">
              <a:solidFill>
                <a:schemeClr val="bg1"/>
              </a:solidFill>
              <a:cs typeface="Arial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cs typeface="Arial"/>
              </a:rPr>
              <a:t>ANO 2000:</a:t>
            </a:r>
            <a:r>
              <a:rPr lang="pt-BR" sz="2400" dirty="0" smtClean="0">
                <a:solidFill>
                  <a:schemeClr val="bg1"/>
                </a:solidFill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cs typeface="Arial"/>
              </a:rPr>
            </a:br>
            <a:r>
              <a:rPr lang="pt-BR" sz="2400" dirty="0" smtClean="0">
                <a:solidFill>
                  <a:schemeClr val="bg1"/>
                </a:solidFill>
                <a:cs typeface="Arial"/>
              </a:rPr>
              <a:t>Implementado pela CEF 1ª versão eletrônica da GFIP.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6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1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" grpId="0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43715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412776"/>
            <a:ext cx="8640960" cy="3908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... </a:t>
            </a:r>
            <a:r>
              <a:rPr lang="pt-BR" sz="2800" dirty="0">
                <a:solidFill>
                  <a:schemeClr val="bg1"/>
                </a:solidFill>
                <a:latin typeface="Calibri"/>
                <a:cs typeface="Arial"/>
              </a:rPr>
              <a:t>m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eados de 2005, </a:t>
            </a:r>
            <a:r>
              <a:rPr lang="pt-BR" sz="2800" dirty="0">
                <a:solidFill>
                  <a:schemeClr val="bg1"/>
                </a:solidFill>
                <a:latin typeface="Calibri"/>
                <a:cs typeface="Arial"/>
              </a:rPr>
              <a:t>s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urgem as primeiras notificações da fiscalização previdenciária a intermediadores/contratantes de convênios de planos de saúde, administrados por Cooperativas de Trabalho...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endParaRPr lang="pt-BR" sz="28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                        DARF 3280 </a:t>
            </a:r>
            <a:r>
              <a:rPr lang="pt-BR" sz="2800" dirty="0">
                <a:solidFill>
                  <a:schemeClr val="bg1"/>
                </a:solidFill>
                <a:latin typeface="Calibri"/>
                <a:cs typeface="Arial"/>
              </a:rPr>
              <a:t>x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GPS x GFIP x DIRF </a:t>
            </a:r>
          </a:p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                                                = </a:t>
            </a:r>
          </a:p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                      IDENTIFICAÇÃO DE SONEGAÇÃO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74793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484784"/>
            <a:ext cx="8640960" cy="4185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E-SOCIAL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, </a:t>
            </a:r>
            <a:r>
              <a:rPr lang="pt-BR" sz="2800" dirty="0">
                <a:solidFill>
                  <a:schemeClr val="bg1"/>
                </a:solidFill>
                <a:latin typeface="Calibri"/>
                <a:cs typeface="Arial"/>
              </a:rPr>
              <a:t>c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onhecido como EFD/SOCIAL ou SPED FOLHA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INTEGRAÇÃO DE INFORMAÇÕES 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– Órgãos arrecadadores e fiscalizadores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endParaRPr lang="pt-BR" sz="28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ELIMINAÇÃO/SUBSTITUIÇÃO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de declarações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endParaRPr lang="pt-BR" sz="28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PREVISÃO DE IMPLEMENTAÇÃO GRADATIVA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a partir de 2014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3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490602"/>
            <a:ext cx="8568952" cy="3108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200" b="1" u="sng" dirty="0">
                <a:solidFill>
                  <a:schemeClr val="bg1"/>
                </a:solidFill>
              </a:rPr>
              <a:t>Art. 1º</a:t>
            </a:r>
            <a:r>
              <a:rPr lang="pt-BR" sz="2200" dirty="0">
                <a:solidFill>
                  <a:schemeClr val="bg1"/>
                </a:solidFill>
              </a:rPr>
              <a:t> </a:t>
            </a:r>
            <a:r>
              <a:rPr lang="pt-BR" sz="2200" dirty="0" smtClean="0">
                <a:solidFill>
                  <a:schemeClr val="bg1"/>
                </a:solidFill>
              </a:rPr>
              <a:t>- Fica </a:t>
            </a:r>
            <a:r>
              <a:rPr lang="pt-BR" sz="2200" dirty="0">
                <a:solidFill>
                  <a:schemeClr val="bg1"/>
                </a:solidFill>
              </a:rPr>
              <a:t>instituída a Escrituração Contábil Digital (ECD), para fins fiscais e previdenciários, de acordo com o disposto nesta Instrução Normativa.</a:t>
            </a:r>
          </a:p>
          <a:p>
            <a:r>
              <a:rPr lang="pt-BR" sz="2200" dirty="0">
                <a:solidFill>
                  <a:schemeClr val="bg1"/>
                </a:solidFill>
              </a:rPr>
              <a:t>Parágrafo único. A ECD deverá ser transmitida, pelas pessoas jurídicas obrigadas a adotá-la, ao Sistema Público de Escrituração Digital (</a:t>
            </a:r>
            <a:r>
              <a:rPr lang="pt-BR" sz="2200" dirty="0" err="1">
                <a:solidFill>
                  <a:schemeClr val="bg1"/>
                </a:solidFill>
              </a:rPr>
              <a:t>Sped</a:t>
            </a:r>
            <a:r>
              <a:rPr lang="pt-BR" sz="2200" dirty="0">
                <a:solidFill>
                  <a:schemeClr val="bg1"/>
                </a:solidFill>
              </a:rPr>
              <a:t>), instituído pelo Decreto nº 6.022, de 22 de janeiro de 2007, e será considerada válida após a confirmação de recebimento do arquivo que a contém e, quando for o caso, após a autenticação pelos órgãos de registro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490602"/>
            <a:ext cx="8568952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100" b="1" u="sng" dirty="0">
                <a:solidFill>
                  <a:schemeClr val="bg1"/>
                </a:solidFill>
              </a:rPr>
              <a:t>Art. 2º</a:t>
            </a:r>
            <a:r>
              <a:rPr lang="pt-BR" sz="2100" b="1" dirty="0">
                <a:solidFill>
                  <a:schemeClr val="bg1"/>
                </a:solidFill>
              </a:rPr>
              <a:t> </a:t>
            </a:r>
            <a:r>
              <a:rPr lang="pt-BR" sz="2100" b="1" dirty="0" smtClean="0">
                <a:solidFill>
                  <a:schemeClr val="bg1"/>
                </a:solidFill>
              </a:rPr>
              <a:t>- </a:t>
            </a:r>
            <a:r>
              <a:rPr lang="pt-BR" sz="2100" dirty="0" smtClean="0">
                <a:solidFill>
                  <a:schemeClr val="bg1"/>
                </a:solidFill>
              </a:rPr>
              <a:t>A </a:t>
            </a:r>
            <a:r>
              <a:rPr lang="pt-BR" sz="2100" dirty="0">
                <a:solidFill>
                  <a:schemeClr val="bg1"/>
                </a:solidFill>
              </a:rPr>
              <a:t>ECD compreenderá a versão digital dos seguintes livros:</a:t>
            </a:r>
          </a:p>
          <a:p>
            <a:r>
              <a:rPr lang="pt-BR" sz="2100" dirty="0">
                <a:solidFill>
                  <a:schemeClr val="bg1"/>
                </a:solidFill>
              </a:rPr>
              <a:t>I - livro Diário e seus auxiliares, se houver;</a:t>
            </a:r>
          </a:p>
          <a:p>
            <a:r>
              <a:rPr lang="pt-BR" sz="2100" dirty="0">
                <a:solidFill>
                  <a:schemeClr val="bg1"/>
                </a:solidFill>
              </a:rPr>
              <a:t>II - livro Razão e seus auxiliares, se houver;</a:t>
            </a:r>
          </a:p>
          <a:p>
            <a:r>
              <a:rPr lang="pt-BR" sz="2100" dirty="0">
                <a:solidFill>
                  <a:schemeClr val="bg1"/>
                </a:solidFill>
              </a:rPr>
              <a:t>III - livro Balancetes Diários, Balanços e fichas de lançamento comprobatórias dos assentamentos neles transcritos.</a:t>
            </a:r>
          </a:p>
          <a:p>
            <a:r>
              <a:rPr lang="pt-BR" sz="2100" dirty="0">
                <a:solidFill>
                  <a:schemeClr val="bg1"/>
                </a:solidFill>
              </a:rPr>
              <a:t>Parágrafo único. Os livros contábeis e documentos de que trata o caput deverão ser assinados digitalmente, utilizando-se de certificado de segurança mínima tipo A3, emitido por entidade credenciada pela Infraestrutura de Chaves Públicas Brasileira (ICP-Brasil), a fim de garantir a autoria, a autenticidade, a integridade e a validade jurídica do documento digital</a:t>
            </a:r>
            <a:r>
              <a:rPr lang="pt-BR" sz="2100" dirty="0" smtClean="0">
                <a:solidFill>
                  <a:schemeClr val="bg1"/>
                </a:solidFill>
              </a:rPr>
              <a:t>.</a:t>
            </a:r>
            <a:endParaRPr lang="pt-BR" sz="2100" b="0" i="0" dirty="0" smtClean="0">
              <a:solidFill>
                <a:schemeClr val="bg1"/>
              </a:solidFill>
              <a:latin typeface="Calibri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923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2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22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372200" y="476672"/>
            <a:ext cx="2581944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LEGISLAÇÃO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484784"/>
            <a:ext cx="9144000" cy="414912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568" y="2060848"/>
            <a:ext cx="4038600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CLT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cs typeface="Arial"/>
              </a:rPr>
              <a:t>CONSTITUIÇÃO FEDERAL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1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cs typeface="Arial"/>
              </a:rPr>
              <a:t>CCB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075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412776"/>
            <a:ext cx="8568952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100" b="1" u="sng" dirty="0">
                <a:solidFill>
                  <a:schemeClr val="bg1"/>
                </a:solidFill>
              </a:rPr>
              <a:t>Art. 3º</a:t>
            </a:r>
            <a:r>
              <a:rPr lang="pt-BR" sz="2100" dirty="0">
                <a:solidFill>
                  <a:schemeClr val="bg1"/>
                </a:solidFill>
              </a:rPr>
              <a:t> </a:t>
            </a:r>
            <a:r>
              <a:rPr lang="pt-BR" sz="2100" dirty="0" smtClean="0">
                <a:solidFill>
                  <a:schemeClr val="bg1"/>
                </a:solidFill>
              </a:rPr>
              <a:t>- Ficam </a:t>
            </a:r>
            <a:r>
              <a:rPr lang="pt-BR" sz="2100" dirty="0">
                <a:solidFill>
                  <a:schemeClr val="bg1"/>
                </a:solidFill>
              </a:rPr>
              <a:t>obrigadas a adotar a ECD, nos termos do art. 2º do Decreto nº 6.022, de 2007, em relação aos fatos contábeis ocorridos a partir de 1º de janeiro de 2014:</a:t>
            </a:r>
          </a:p>
          <a:p>
            <a:r>
              <a:rPr lang="pt-BR" sz="2100" dirty="0">
                <a:solidFill>
                  <a:schemeClr val="bg1"/>
                </a:solidFill>
              </a:rPr>
              <a:t>I - as pessoas jurídicas sujeitas à tributação do Imposto sobre a Renda com base no lucro real;</a:t>
            </a:r>
          </a:p>
          <a:p>
            <a:r>
              <a:rPr lang="pt-BR" sz="2100" dirty="0">
                <a:solidFill>
                  <a:schemeClr val="bg1"/>
                </a:solidFill>
              </a:rPr>
              <a:t>II - as pessoas jurídicas tributadas com base no lucro presumido, que distribuírem, a título de lucros, sem incidência do Imposto sobre a Renda Retido na Fonte (IRRF), parcela dos lucros ou dividendos superior ao valor da base de cálculo do Imposto, diminuída de todos os impostos e contribuições a que estiver sujeita; </a:t>
            </a:r>
            <a:r>
              <a:rPr lang="pt-BR" sz="2100" dirty="0" smtClean="0">
                <a:solidFill>
                  <a:schemeClr val="bg1"/>
                </a:solidFill>
              </a:rPr>
              <a:t>e</a:t>
            </a:r>
            <a:endParaRPr lang="pt-BR" sz="21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085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3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40768"/>
            <a:ext cx="8568952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200" dirty="0">
                <a:solidFill>
                  <a:srgbClr val="FFFF00"/>
                </a:solidFill>
              </a:rPr>
              <a:t>III - as pessoas jurídicas imunes e isentas.</a:t>
            </a:r>
          </a:p>
          <a:p>
            <a:r>
              <a:rPr lang="pt-BR" sz="2200" dirty="0" smtClean="0">
                <a:solidFill>
                  <a:srgbClr val="FFFF00"/>
                </a:solidFill>
              </a:rPr>
              <a:t>§ </a:t>
            </a:r>
            <a:r>
              <a:rPr lang="pt-BR" sz="2200" dirty="0">
                <a:solidFill>
                  <a:srgbClr val="FFFF00"/>
                </a:solidFill>
              </a:rPr>
              <a:t>1º Fica facultada a entrega da ECD às demais pessoas jurídicas.</a:t>
            </a:r>
          </a:p>
          <a:p>
            <a:r>
              <a:rPr lang="pt-BR" sz="2200" dirty="0">
                <a:solidFill>
                  <a:srgbClr val="FFFF00"/>
                </a:solidFill>
              </a:rPr>
              <a:t>§ 2º As declarações relativas a tributos administrados pela Secretaria da Receita Federal do Brasil (RFB) exigidas das pessoas jurídicas que tenham apresentado a ECD, em relação ao mesmo período, serão simplificadas, com vistas a eliminar eventuais redundâncias de informação</a:t>
            </a:r>
            <a:r>
              <a:rPr lang="pt-BR" sz="2200" dirty="0" smtClean="0">
                <a:solidFill>
                  <a:srgbClr val="FFFF00"/>
                </a:solidFill>
              </a:rPr>
              <a:t>.</a:t>
            </a:r>
            <a:endParaRPr lang="pt-BR" sz="2200" dirty="0">
              <a:solidFill>
                <a:srgbClr val="FFFF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13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2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40768"/>
            <a:ext cx="8568952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200" b="1" u="sng" dirty="0">
                <a:solidFill>
                  <a:schemeClr val="bg1"/>
                </a:solidFill>
              </a:rPr>
              <a:t>Art. 4º</a:t>
            </a:r>
            <a:r>
              <a:rPr lang="pt-BR" sz="2200" dirty="0">
                <a:solidFill>
                  <a:schemeClr val="bg1"/>
                </a:solidFill>
              </a:rPr>
              <a:t> </a:t>
            </a:r>
            <a:r>
              <a:rPr lang="pt-BR" sz="2200" dirty="0" smtClean="0">
                <a:solidFill>
                  <a:schemeClr val="bg1"/>
                </a:solidFill>
              </a:rPr>
              <a:t>- A </a:t>
            </a:r>
            <a:r>
              <a:rPr lang="pt-BR" sz="2200" dirty="0">
                <a:solidFill>
                  <a:schemeClr val="bg1"/>
                </a:solidFill>
              </a:rPr>
              <a:t>ECD deverá ser submetida ao Programa Validador e </a:t>
            </a:r>
            <a:r>
              <a:rPr lang="pt-BR" sz="2200" dirty="0" err="1">
                <a:solidFill>
                  <a:schemeClr val="bg1"/>
                </a:solidFill>
              </a:rPr>
              <a:t>Assinador</a:t>
            </a:r>
            <a:r>
              <a:rPr lang="pt-BR" sz="2200" dirty="0">
                <a:solidFill>
                  <a:schemeClr val="bg1"/>
                </a:solidFill>
              </a:rPr>
              <a:t> (PVA), especificamente desenvolvido para tal fim, a ser disponibilizado na página da RFB na Internet, no endereço www.receita.fazenda.gov.br/</a:t>
            </a:r>
            <a:r>
              <a:rPr lang="pt-BR" sz="2200" dirty="0" err="1">
                <a:solidFill>
                  <a:schemeClr val="bg1"/>
                </a:solidFill>
              </a:rPr>
              <a:t>sped</a:t>
            </a:r>
            <a:r>
              <a:rPr lang="pt-BR" sz="2200" dirty="0">
                <a:solidFill>
                  <a:schemeClr val="bg1"/>
                </a:solidFill>
              </a:rPr>
              <a:t>, contendo, no mínimo, as seguintes funcionalidades:</a:t>
            </a:r>
          </a:p>
          <a:p>
            <a:r>
              <a:rPr lang="pt-BR" sz="2200" dirty="0">
                <a:solidFill>
                  <a:schemeClr val="bg1"/>
                </a:solidFill>
              </a:rPr>
              <a:t>I - validação do arquivo digital da escrituração;</a:t>
            </a:r>
          </a:p>
          <a:p>
            <a:r>
              <a:rPr lang="pt-BR" sz="2200" dirty="0">
                <a:solidFill>
                  <a:schemeClr val="bg1"/>
                </a:solidFill>
              </a:rPr>
              <a:t>II - assinatura digital;</a:t>
            </a:r>
          </a:p>
          <a:p>
            <a:r>
              <a:rPr lang="pt-BR" sz="2200" dirty="0">
                <a:solidFill>
                  <a:schemeClr val="bg1"/>
                </a:solidFill>
              </a:rPr>
              <a:t>III - visualização da escrituração;</a:t>
            </a:r>
          </a:p>
          <a:p>
            <a:r>
              <a:rPr lang="pt-BR" sz="2200" dirty="0">
                <a:solidFill>
                  <a:schemeClr val="bg1"/>
                </a:solidFill>
              </a:rPr>
              <a:t>IV - transmissão para o </a:t>
            </a:r>
            <a:r>
              <a:rPr lang="pt-BR" sz="2200" dirty="0" err="1">
                <a:solidFill>
                  <a:schemeClr val="bg1"/>
                </a:solidFill>
              </a:rPr>
              <a:t>Sped</a:t>
            </a:r>
            <a:r>
              <a:rPr lang="pt-BR" sz="2200" dirty="0">
                <a:solidFill>
                  <a:schemeClr val="bg1"/>
                </a:solidFill>
              </a:rPr>
              <a:t>; e</a:t>
            </a:r>
          </a:p>
          <a:p>
            <a:r>
              <a:rPr lang="pt-BR" sz="2200" dirty="0">
                <a:solidFill>
                  <a:schemeClr val="bg1"/>
                </a:solidFill>
              </a:rPr>
              <a:t>V - consulta à situação da escrituração.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4358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7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5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6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40768"/>
            <a:ext cx="8568952" cy="4401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1700" b="1" u="sng" dirty="0">
                <a:solidFill>
                  <a:schemeClr val="bg1"/>
                </a:solidFill>
              </a:rPr>
              <a:t>Art. </a:t>
            </a:r>
            <a:r>
              <a:rPr lang="pt-BR" sz="1700" b="1" u="sng" dirty="0" smtClean="0">
                <a:solidFill>
                  <a:schemeClr val="bg1"/>
                </a:solidFill>
              </a:rPr>
              <a:t>5º </a:t>
            </a:r>
            <a:r>
              <a:rPr lang="pt-BR" sz="1700" dirty="0" smtClean="0">
                <a:solidFill>
                  <a:schemeClr val="bg1"/>
                </a:solidFill>
              </a:rPr>
              <a:t>- </a:t>
            </a:r>
            <a:r>
              <a:rPr lang="pt-BR" sz="1700" dirty="0">
                <a:solidFill>
                  <a:schemeClr val="bg1"/>
                </a:solidFill>
              </a:rPr>
              <a:t> A ECD será transmitida anualmente ao </a:t>
            </a:r>
            <a:r>
              <a:rPr lang="pt-BR" sz="1700" dirty="0" err="1">
                <a:solidFill>
                  <a:schemeClr val="bg1"/>
                </a:solidFill>
              </a:rPr>
              <a:t>Sped</a:t>
            </a:r>
            <a:r>
              <a:rPr lang="pt-BR" sz="1700" dirty="0">
                <a:solidFill>
                  <a:schemeClr val="bg1"/>
                </a:solidFill>
              </a:rPr>
              <a:t> até o último dia útil do mês de junho do ano seguinte ao ano-calendário a que se refira a escrituração.</a:t>
            </a:r>
          </a:p>
          <a:p>
            <a:r>
              <a:rPr lang="pt-BR" sz="1700" dirty="0">
                <a:solidFill>
                  <a:schemeClr val="bg1"/>
                </a:solidFill>
              </a:rPr>
              <a:t>§ 1º Nos casos de extinção, cisão parcial, cisão total, fusão ou incorporação, a ECD deverá ser entregue pelas pessoas jurídicas extintas, cindidas, fusionadas, incorporadas e incorporadoras até o último dia útil do mês subsequente ao do evento.</a:t>
            </a:r>
          </a:p>
          <a:p>
            <a:r>
              <a:rPr lang="pt-BR" sz="1700" dirty="0">
                <a:solidFill>
                  <a:schemeClr val="bg1"/>
                </a:solidFill>
              </a:rPr>
              <a:t>§ 2º O prazo para entrega da ECD será encerrado às 23h59min59s (vinte e três horas, cinquenta e nove minutos e cinquenta e nove segundos), horário de Brasília, do dia fixado para entrega da escrituração.</a:t>
            </a:r>
          </a:p>
          <a:p>
            <a:r>
              <a:rPr lang="pt-BR" sz="1700" dirty="0">
                <a:solidFill>
                  <a:schemeClr val="bg1"/>
                </a:solidFill>
              </a:rPr>
              <a:t>§ 3º A obrigatoriedade de entrega da ECD, na forma prevista no § 1º, não se aplica à incorporadora, nos casos em que as pessoas jurídicas, incorporadora e incorporada, estejam sob o mesmo controle societário desde o ano-calendário anterior ao do evento.</a:t>
            </a:r>
          </a:p>
          <a:p>
            <a:r>
              <a:rPr lang="pt-BR" sz="1700" dirty="0">
                <a:solidFill>
                  <a:schemeClr val="bg1"/>
                </a:solidFill>
              </a:rPr>
              <a:t>§ 4º Nos casos de extinção, cisão parcial, cisão total, fusão ou incorporação, ocorridos de janeiro a maio do ano da entrega da ECD para situações normais, o prazo de que trata o § 1º será até o último dia útil do mês de junho do referido ano.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591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1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27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40768"/>
            <a:ext cx="8568952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1900" b="1" u="sng" dirty="0">
                <a:solidFill>
                  <a:schemeClr val="bg1"/>
                </a:solidFill>
              </a:rPr>
              <a:t>Art. 6º</a:t>
            </a:r>
            <a:r>
              <a:rPr lang="pt-BR" sz="1900" dirty="0">
                <a:solidFill>
                  <a:schemeClr val="bg1"/>
                </a:solidFill>
              </a:rPr>
              <a:t> </a:t>
            </a:r>
            <a:r>
              <a:rPr lang="pt-BR" sz="1900" dirty="0" smtClean="0">
                <a:solidFill>
                  <a:schemeClr val="bg1"/>
                </a:solidFill>
              </a:rPr>
              <a:t>- A </a:t>
            </a:r>
            <a:r>
              <a:rPr lang="pt-BR" sz="1900" dirty="0">
                <a:solidFill>
                  <a:schemeClr val="bg1"/>
                </a:solidFill>
              </a:rPr>
              <a:t>apresentação dos livros digitais, nos termos desta Instrução Normativa e em relação aos períodos posteriores a 31 de dezembro de 2007, supre:</a:t>
            </a:r>
          </a:p>
          <a:p>
            <a:r>
              <a:rPr lang="pt-BR" sz="1900" dirty="0">
                <a:solidFill>
                  <a:schemeClr val="bg1"/>
                </a:solidFill>
              </a:rPr>
              <a:t>I - em relação às mesmas informações, a exigência contida na Instrução Normativa SRF nº 86, de 22 de outubro de 2001, e na Instrução Normativa MPS/SRP nº 12, de 20 de junho de 2006.</a:t>
            </a:r>
          </a:p>
          <a:p>
            <a:r>
              <a:rPr lang="pt-BR" sz="1900" dirty="0">
                <a:solidFill>
                  <a:schemeClr val="bg1"/>
                </a:solidFill>
              </a:rPr>
              <a:t>II - a obrigatoriedade de escriturar o Livro Razão ou fichas utilizados para resumir e totalizar, por conta ou subconta, os lançamentos efetuados no Diário, prevista no art. 14 da Lei nº 8.218, de 29 de agosto de 1991.</a:t>
            </a:r>
          </a:p>
          <a:p>
            <a:r>
              <a:rPr lang="pt-BR" sz="1900" dirty="0">
                <a:solidFill>
                  <a:schemeClr val="bg1"/>
                </a:solidFill>
              </a:rPr>
              <a:t>III - a obrigatoriedade de transcrever no Livro Diário o Balancete ou Balanço de Suspensão ou Redução do Imposto, de que trata o art. 35 da Lei nº 8.981, de 20 de janeiro de 1995, disciplinada na alínea “b” do § 5ºdo art. 12 da Instrução Normativa SRF nº 93, de 24 de dezembro de 1997.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105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1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32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01273"/>
            <a:ext cx="8568952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000" b="1" u="sng" dirty="0">
                <a:solidFill>
                  <a:schemeClr val="bg1"/>
                </a:solidFill>
              </a:rPr>
              <a:t>Art. 7º</a:t>
            </a:r>
            <a:r>
              <a:rPr lang="pt-BR" sz="2000" b="1" dirty="0">
                <a:solidFill>
                  <a:schemeClr val="bg1"/>
                </a:solidFill>
              </a:rPr>
              <a:t> </a:t>
            </a:r>
            <a:r>
              <a:rPr lang="pt-BR" sz="2000" b="1" dirty="0" smtClean="0">
                <a:solidFill>
                  <a:schemeClr val="bg1"/>
                </a:solidFill>
              </a:rPr>
              <a:t>- </a:t>
            </a:r>
            <a:r>
              <a:rPr lang="pt-BR" sz="2000" dirty="0" smtClean="0">
                <a:solidFill>
                  <a:schemeClr val="bg1"/>
                </a:solidFill>
              </a:rPr>
              <a:t>As </a:t>
            </a:r>
            <a:r>
              <a:rPr lang="pt-BR" sz="2000" dirty="0">
                <a:solidFill>
                  <a:schemeClr val="bg1"/>
                </a:solidFill>
              </a:rPr>
              <a:t>informações relativas à ECD, disponíveis no ambiente nacional do </a:t>
            </a:r>
            <a:r>
              <a:rPr lang="pt-BR" sz="2000" dirty="0" err="1">
                <a:solidFill>
                  <a:schemeClr val="bg1"/>
                </a:solidFill>
              </a:rPr>
              <a:t>Sped</a:t>
            </a:r>
            <a:r>
              <a:rPr lang="pt-BR" sz="2000" dirty="0">
                <a:solidFill>
                  <a:schemeClr val="bg1"/>
                </a:solidFill>
              </a:rPr>
              <a:t>, serão compartilhadas com os órgãos e entidades de que tratam os incisos II e III do art. 3º do Decreto nº 6.022, de 2007, no limite de suas respectivas competências e sem prejuízo da observância à legislação referente aos sigilos comercial, fiscal e bancário, nas seguintes modalidades de acesso:</a:t>
            </a:r>
          </a:p>
          <a:p>
            <a:r>
              <a:rPr lang="pt-BR" sz="2000" dirty="0">
                <a:solidFill>
                  <a:schemeClr val="bg1"/>
                </a:solidFill>
              </a:rPr>
              <a:t>I - integral, para cópia do arquivo da escrituração;</a:t>
            </a:r>
          </a:p>
          <a:p>
            <a:r>
              <a:rPr lang="pt-BR" sz="2000" dirty="0">
                <a:solidFill>
                  <a:schemeClr val="bg1"/>
                </a:solidFill>
              </a:rPr>
              <a:t>II - parcial, para cópia e consulta à base de dados agregados, que consiste na consolidação mensal de informações de saldos contábeis e nas demonstrações contábeis.</a:t>
            </a:r>
          </a:p>
          <a:p>
            <a:r>
              <a:rPr lang="pt-BR" sz="2000" dirty="0">
                <a:solidFill>
                  <a:schemeClr val="bg1"/>
                </a:solidFill>
              </a:rPr>
              <a:t>Parágrafo único. Para o acesso previsto no inciso I do caput, o órgão ou a entidade deverá ter iniciado procedimento fiscal ou equivalente, junto à pessoa jurídica titular da ECD</a:t>
            </a:r>
            <a:r>
              <a:rPr lang="pt-BR" sz="2000" dirty="0" smtClean="0">
                <a:solidFill>
                  <a:schemeClr val="bg1"/>
                </a:solidFill>
              </a:rPr>
              <a:t>.</a:t>
            </a:r>
            <a:endParaRPr lang="pt-BR" sz="19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25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9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4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01273"/>
            <a:ext cx="8568952" cy="44012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000" b="1" u="sng" dirty="0">
                <a:solidFill>
                  <a:schemeClr val="bg1"/>
                </a:solidFill>
              </a:rPr>
              <a:t>Art. 8º</a:t>
            </a:r>
            <a:r>
              <a:rPr lang="pt-BR" sz="2000" dirty="0">
                <a:solidFill>
                  <a:schemeClr val="bg1"/>
                </a:solidFill>
              </a:rPr>
              <a:t> </a:t>
            </a:r>
            <a:r>
              <a:rPr lang="pt-BR" sz="2000" dirty="0" smtClean="0">
                <a:solidFill>
                  <a:schemeClr val="bg1"/>
                </a:solidFill>
              </a:rPr>
              <a:t>- O </a:t>
            </a:r>
            <a:r>
              <a:rPr lang="pt-BR" sz="2000" dirty="0">
                <a:solidFill>
                  <a:schemeClr val="bg1"/>
                </a:solidFill>
              </a:rPr>
              <a:t>acesso ao ambiente nacional do </a:t>
            </a:r>
            <a:r>
              <a:rPr lang="pt-BR" sz="2000" dirty="0" err="1">
                <a:solidFill>
                  <a:schemeClr val="bg1"/>
                </a:solidFill>
              </a:rPr>
              <a:t>Sped</a:t>
            </a:r>
            <a:r>
              <a:rPr lang="pt-BR" sz="2000" dirty="0">
                <a:solidFill>
                  <a:schemeClr val="bg1"/>
                </a:solidFill>
              </a:rPr>
              <a:t> fica condicionado a autenticação mediante certificado digital credenciado pela ICP-Brasil, emitido em nome do órgão ou entidade de que trata o art. 7º.</a:t>
            </a:r>
          </a:p>
          <a:p>
            <a:r>
              <a:rPr lang="pt-BR" sz="2000" dirty="0">
                <a:solidFill>
                  <a:schemeClr val="bg1"/>
                </a:solidFill>
              </a:rPr>
              <a:t>§ 1º O acesso previsto no caput também será possível às pessoas jurídicas em relação às informações por elas transmitidas ao </a:t>
            </a:r>
            <a:r>
              <a:rPr lang="pt-BR" sz="2000" dirty="0" err="1">
                <a:solidFill>
                  <a:schemeClr val="bg1"/>
                </a:solidFill>
              </a:rPr>
              <a:t>Sped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  <a:p>
            <a:r>
              <a:rPr lang="pt-BR" sz="2000" dirty="0">
                <a:solidFill>
                  <a:schemeClr val="bg1"/>
                </a:solidFill>
              </a:rPr>
              <a:t>§ 2º O ambiente nacional do </a:t>
            </a:r>
            <a:r>
              <a:rPr lang="pt-BR" sz="2000" dirty="0" err="1">
                <a:solidFill>
                  <a:schemeClr val="bg1"/>
                </a:solidFill>
              </a:rPr>
              <a:t>Sped</a:t>
            </a:r>
            <a:r>
              <a:rPr lang="pt-BR" sz="2000" dirty="0">
                <a:solidFill>
                  <a:schemeClr val="bg1"/>
                </a:solidFill>
              </a:rPr>
              <a:t> manterá o registro dos eventos de acesso, pelo prazo de 6 (seis) anos, contendo, no mínimo:</a:t>
            </a:r>
          </a:p>
          <a:p>
            <a:r>
              <a:rPr lang="pt-BR" sz="2000" dirty="0">
                <a:solidFill>
                  <a:schemeClr val="bg1"/>
                </a:solidFill>
              </a:rPr>
              <a:t>a) identificação do usuário;</a:t>
            </a:r>
          </a:p>
          <a:p>
            <a:r>
              <a:rPr lang="pt-BR" sz="2000" dirty="0">
                <a:solidFill>
                  <a:schemeClr val="bg1"/>
                </a:solidFill>
              </a:rPr>
              <a:t>b) autoridade certificadora emissora do certificado digital;</a:t>
            </a:r>
          </a:p>
          <a:p>
            <a:r>
              <a:rPr lang="pt-BR" sz="2000" dirty="0">
                <a:solidFill>
                  <a:schemeClr val="bg1"/>
                </a:solidFill>
              </a:rPr>
              <a:t>c) número de série do certificado digital;</a:t>
            </a:r>
          </a:p>
          <a:p>
            <a:r>
              <a:rPr lang="pt-BR" sz="2000" dirty="0">
                <a:solidFill>
                  <a:schemeClr val="bg1"/>
                </a:solidFill>
              </a:rPr>
              <a:t>d) data e a hora da operação; e</a:t>
            </a:r>
          </a:p>
          <a:p>
            <a:r>
              <a:rPr lang="pt-BR" sz="2000" dirty="0">
                <a:solidFill>
                  <a:schemeClr val="bg1"/>
                </a:solidFill>
              </a:rPr>
              <a:t>e) tipo da operação realizada, de acordo com o art. 7º.</a:t>
            </a:r>
            <a:endParaRPr lang="pt-BR" sz="19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801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1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3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37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47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675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01273"/>
            <a:ext cx="8568952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200" b="1" u="sng" dirty="0">
                <a:solidFill>
                  <a:schemeClr val="bg1"/>
                </a:solidFill>
              </a:rPr>
              <a:t>Art. 9º</a:t>
            </a:r>
            <a:r>
              <a:rPr lang="pt-BR" sz="2200" dirty="0">
                <a:solidFill>
                  <a:schemeClr val="bg1"/>
                </a:solidFill>
              </a:rPr>
              <a:t> </a:t>
            </a:r>
            <a:r>
              <a:rPr lang="pt-BR" sz="2200" dirty="0" smtClean="0">
                <a:solidFill>
                  <a:schemeClr val="bg1"/>
                </a:solidFill>
              </a:rPr>
              <a:t>- As </a:t>
            </a:r>
            <a:r>
              <a:rPr lang="pt-BR" sz="2200" dirty="0">
                <a:solidFill>
                  <a:schemeClr val="bg1"/>
                </a:solidFill>
              </a:rPr>
              <a:t>informações sobre o acesso à ECD pelos órgãos e entidades de que trata o art. 7º ficarão disponíveis para a pessoa jurídica titular da ECD, em área específica no ambiente nacional do </a:t>
            </a:r>
            <a:r>
              <a:rPr lang="pt-BR" sz="2200" dirty="0" err="1">
                <a:solidFill>
                  <a:schemeClr val="bg1"/>
                </a:solidFill>
              </a:rPr>
              <a:t>Sped</a:t>
            </a:r>
            <a:r>
              <a:rPr lang="pt-BR" sz="2200" dirty="0">
                <a:solidFill>
                  <a:schemeClr val="bg1"/>
                </a:solidFill>
              </a:rPr>
              <a:t>, com acesso mediante certificado digital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u="sng" dirty="0">
                <a:solidFill>
                  <a:schemeClr val="bg1"/>
                </a:solidFill>
              </a:rPr>
              <a:t>Art. </a:t>
            </a:r>
            <a:r>
              <a:rPr lang="pt-BR" sz="2200" b="1" u="sng" dirty="0" smtClean="0">
                <a:solidFill>
                  <a:schemeClr val="bg1"/>
                </a:solidFill>
              </a:rPr>
              <a:t>10</a:t>
            </a:r>
            <a:r>
              <a:rPr lang="pt-BR" sz="2200" b="1" u="sng" dirty="0">
                <a:solidFill>
                  <a:schemeClr val="bg1"/>
                </a:solidFill>
              </a:rPr>
              <a:t>º</a:t>
            </a:r>
            <a:r>
              <a:rPr lang="pt-BR" sz="2200" dirty="0" smtClean="0">
                <a:solidFill>
                  <a:schemeClr val="bg1"/>
                </a:solidFill>
              </a:rPr>
              <a:t> - A </a:t>
            </a:r>
            <a:r>
              <a:rPr lang="pt-BR" sz="2200" dirty="0">
                <a:solidFill>
                  <a:schemeClr val="bg1"/>
                </a:solidFill>
              </a:rPr>
              <a:t>não apresentação da ECD nos prazos fixados no art. 5º, ou a sua apresentação com incorreções ou omissões, acarretará aplicação, ao infrator, das multas previstas no art. 57 da Medida Provisória nº2.158-35, de 24 de agosto de 2001.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318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301273"/>
            <a:ext cx="8568952" cy="4462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Calibri"/>
                <a:cs typeface="Arial"/>
              </a:rPr>
              <a:t>INSTRUÇÃO NORMATIVA RFB Nº 1.420 DE 19/12/2013</a:t>
            </a:r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>: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200" b="1" u="sng" dirty="0">
                <a:solidFill>
                  <a:schemeClr val="bg1"/>
                </a:solidFill>
              </a:rPr>
              <a:t>Art. </a:t>
            </a:r>
            <a:r>
              <a:rPr lang="pt-BR" sz="2200" b="1" u="sng" dirty="0" smtClean="0">
                <a:solidFill>
                  <a:schemeClr val="bg1"/>
                </a:solidFill>
              </a:rPr>
              <a:t>11º</a:t>
            </a:r>
            <a:r>
              <a:rPr lang="pt-BR" sz="2200" dirty="0" smtClean="0">
                <a:solidFill>
                  <a:schemeClr val="bg1"/>
                </a:solidFill>
              </a:rPr>
              <a:t> - A </a:t>
            </a:r>
            <a:r>
              <a:rPr lang="pt-BR" sz="2200" dirty="0">
                <a:solidFill>
                  <a:schemeClr val="bg1"/>
                </a:solidFill>
              </a:rPr>
              <a:t>Coordenação-Geral de Fiscalização (</a:t>
            </a:r>
            <a:r>
              <a:rPr lang="pt-BR" sz="2200" dirty="0" err="1">
                <a:solidFill>
                  <a:schemeClr val="bg1"/>
                </a:solidFill>
              </a:rPr>
              <a:t>Cofis</a:t>
            </a:r>
            <a:r>
              <a:rPr lang="pt-BR" sz="2200" dirty="0">
                <a:solidFill>
                  <a:schemeClr val="bg1"/>
                </a:solidFill>
              </a:rPr>
              <a:t>) editará as normas complementares a esta Instrução Normativa, em especial:</a:t>
            </a:r>
          </a:p>
          <a:p>
            <a:r>
              <a:rPr lang="pt-BR" sz="2200" dirty="0">
                <a:solidFill>
                  <a:schemeClr val="bg1"/>
                </a:solidFill>
              </a:rPr>
              <a:t>I - as regras de validação aplicáveis aos campos, registros e arquivos;</a:t>
            </a:r>
          </a:p>
          <a:p>
            <a:r>
              <a:rPr lang="pt-BR" sz="2200" dirty="0">
                <a:solidFill>
                  <a:schemeClr val="bg1"/>
                </a:solidFill>
              </a:rPr>
              <a:t>II - as tabelas de código internas ao </a:t>
            </a:r>
            <a:r>
              <a:rPr lang="pt-BR" sz="2200" dirty="0" err="1">
                <a:solidFill>
                  <a:schemeClr val="bg1"/>
                </a:solidFill>
              </a:rPr>
              <a:t>Sped</a:t>
            </a:r>
            <a:r>
              <a:rPr lang="pt-BR" sz="2200" dirty="0">
                <a:solidFill>
                  <a:schemeClr val="bg1"/>
                </a:solidFill>
              </a:rPr>
              <a:t>; e</a:t>
            </a:r>
          </a:p>
          <a:p>
            <a:r>
              <a:rPr lang="pt-BR" sz="2200" dirty="0">
                <a:solidFill>
                  <a:schemeClr val="bg1"/>
                </a:solidFill>
              </a:rPr>
              <a:t>III - as fichas de lançamento de que trata o inciso III do art. 2º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u="sng" dirty="0">
                <a:solidFill>
                  <a:schemeClr val="bg1"/>
                </a:solidFill>
              </a:rPr>
              <a:t>Art. </a:t>
            </a:r>
            <a:r>
              <a:rPr lang="pt-BR" sz="2200" b="1" u="sng" dirty="0" smtClean="0">
                <a:solidFill>
                  <a:schemeClr val="bg1"/>
                </a:solidFill>
              </a:rPr>
              <a:t>12º</a:t>
            </a:r>
            <a:r>
              <a:rPr lang="pt-BR" sz="2200" dirty="0" smtClean="0">
                <a:solidFill>
                  <a:schemeClr val="bg1"/>
                </a:solidFill>
              </a:rPr>
              <a:t> - Esta </a:t>
            </a:r>
            <a:r>
              <a:rPr lang="pt-BR" sz="2200" dirty="0">
                <a:solidFill>
                  <a:schemeClr val="bg1"/>
                </a:solidFill>
              </a:rPr>
              <a:t>Instrução Normativa entra em vigor na data de sua publicação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b="1" u="sng" dirty="0">
                <a:solidFill>
                  <a:schemeClr val="bg1"/>
                </a:solidFill>
              </a:rPr>
              <a:t>Art. </a:t>
            </a:r>
            <a:r>
              <a:rPr lang="pt-BR" sz="2200" b="1" u="sng" dirty="0" smtClean="0">
                <a:solidFill>
                  <a:schemeClr val="bg1"/>
                </a:solidFill>
              </a:rPr>
              <a:t>13º</a:t>
            </a:r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r>
              <a:rPr lang="pt-BR" sz="2200" dirty="0" smtClean="0">
                <a:solidFill>
                  <a:schemeClr val="bg1"/>
                </a:solidFill>
              </a:rPr>
              <a:t>- Fica </a:t>
            </a:r>
            <a:r>
              <a:rPr lang="pt-BR" sz="2200" dirty="0">
                <a:solidFill>
                  <a:schemeClr val="bg1"/>
                </a:solidFill>
              </a:rPr>
              <a:t>revogada a Instrução Normativa RFB nº 787, de 19 de novembro de </a:t>
            </a:r>
            <a:r>
              <a:rPr lang="pt-BR" sz="2200" dirty="0" smtClean="0">
                <a:solidFill>
                  <a:schemeClr val="bg1"/>
                </a:solidFill>
              </a:rPr>
              <a:t>2007.</a:t>
            </a:r>
            <a:endParaRPr lang="pt-BR" sz="22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821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72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9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975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40768"/>
            <a:ext cx="9144000" cy="436514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763" y="1409074"/>
            <a:ext cx="8640960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... Pelo ciclo continuado (por parte dos órgãos do governo) de cruzamento de informações e recolhimentos efetuados pelos contribuintes teremos:</a:t>
            </a:r>
          </a:p>
          <a:p>
            <a:pPr>
              <a:spcAft>
                <a:spcPts val="1200"/>
              </a:spcAft>
            </a:pPr>
            <a:endParaRPr lang="pt-BR" sz="28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 algn="ctr"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INRFB 1.420 x E-SOCIAL 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=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IDENTIFICAÇÃO DE PROVÁVEIS SONEGAÇÕES/FALHAS TRIBUTÁRIAS E TRABALHISTAS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6" name="TextBox 23"/>
          <p:cNvSpPr txBox="1"/>
          <p:nvPr/>
        </p:nvSpPr>
        <p:spPr>
          <a:xfrm>
            <a:off x="7502785" y="332656"/>
            <a:ext cx="1461703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FISCAL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9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12124"/>
            <a:ext cx="9144000" cy="414912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1628800"/>
            <a:ext cx="8460432" cy="5376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* A partir do Art. 511 (DL 5.452 de 01 de maio 1.943) – Trata da criação, organização e funcionamento das Entidades Sindicais.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* Aplicação da legislação trabalhista e suas modificações aos trabalhadores em Entidades Sindicais.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5580112" y="476672"/>
            <a:ext cx="3374032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LEGISLAÇÃO - CLT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75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55 -0.00254 L -0.89722 -0.00254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75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8" grpId="0"/>
      <p:bldP spid="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73853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568" y="2159706"/>
            <a:ext cx="8064896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ARTIGO SOBRE OS DESAFIOS ORGANIZACIONAIS</a:t>
            </a: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PLANEJAMENTO ESTRATÉGICO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0958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Movimento Sindical e os novos desafios organizacionais</a:t>
            </a:r>
            <a:endParaRPr lang="pt-BR" sz="2400" b="1" dirty="0" smtClean="0">
              <a:solidFill>
                <a:schemeClr val="bg1"/>
              </a:solidFill>
              <a:latin typeface="+mj-lt"/>
              <a:cs typeface="Arial"/>
            </a:endParaRPr>
          </a:p>
          <a:p>
            <a: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Calibri"/>
                <a:cs typeface="Arial"/>
              </a:rPr>
            </a:br>
            <a:r>
              <a:rPr lang="pt-BR" sz="24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Os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movimentos operários que despontavam na economia brasileira ao final da década de 20, de forma estruturada, com grande representatividade e, principalmente, com pluralidade ideológica, foram de certa forma desarticulados com a Revolução de 30.  A possível consolidação de uma organização sindical autônoma era vista pelas oligarquias dominantes como uma ameaça ao processo de desenvolvimento e crescimento da economia brasileira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958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3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Coube ao Estado o papel de desarticular esse movimento operário. As organizações dos trabalhadores estavam agora submetidas à autorização do Estado, de modo que os sindicatos não oficiais foram perseguidos e seus líderes extraditados.  Com a criação do Ministério da Justiça e do Trabalho, o Estado passa a ter o controle sobre as relações de trabalho. O modelo de sindicalismo adotado no governo Vargas materializa-se na Consolidação das Leis do Trabalho (CLT) em 1943, tendo como base a Carta Del </a:t>
            </a:r>
            <a:r>
              <a:rPr lang="pt-BR" sz="2400" dirty="0" err="1">
                <a:solidFill>
                  <a:schemeClr val="bg1"/>
                </a:solidFill>
                <a:latin typeface="+mj-lt"/>
              </a:rPr>
              <a:t>Lavouro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, de Mussolini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6231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As democracias populistas que se seguiram após o governo Vargas, 1950 a 1964, não somente mantiveram a estrutura sindical, como se utilizaram dela para conquistar o apoio da população. Com o Golpe Militar em 1964, o movimento sindical que crescia no cenário político foi perseguido, anulado e calado.  Nem mesmo a Constituição Federal de 1988, que promulgou a LIBERDADE E AUTONOMIA SINDICAL, foi capaz de eliminar a tutela do Estado, pois manteve o controle de concessão da Carta Sindical (através do Ministério do Trabalho e Emprego). Com a reformulação do Código Civil em 2003, o governo estabelece que todos os assentos de registros e alterações das entidades sindicais sejam efetuados nos cartórios de registros especiais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818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1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100" dirty="0">
                <a:solidFill>
                  <a:schemeClr val="bg1"/>
                </a:solidFill>
                <a:latin typeface="+mj-lt"/>
              </a:rPr>
              <a:t>É compreensível que, após quase meio século de tutela e vedações por parte do Estado, o movimento sindical busque romper com todas as formas de controle e imposições.  Contudo, há um limite na liberdade, não podemos esquecer o velho jargão da época “Façamos a revolução e alguém cuida da papelada”.  De certa forma, cabe ao Estado estabelecer o mínimo de diretrizes e regras para o funcionamento de qualquer organização. Assim sendo, devemos romper com velhos conceitos, dentre eles o de que a burocracia é um mal necessário e admitirmos a necessidade de termos cada vez mais a visão e prática gerencial. Entender e aceitar que as questões organizacionais são instrumentos gerenciais para tomada de decisões é, atualmente, peça chave para a sobrevivência das entidades sindicais.</a:t>
            </a:r>
          </a:p>
        </p:txBody>
      </p:sp>
    </p:spTree>
    <p:extLst>
      <p:ext uri="{BB962C8B-B14F-4D97-AF65-F5344CB8AC3E}">
        <p14:creationId xmlns="" xmlns:p14="http://schemas.microsoft.com/office/powerpoint/2010/main" val="144162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6471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1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dirty="0">
                <a:solidFill>
                  <a:schemeClr val="bg1"/>
                </a:solidFill>
                <a:latin typeface="+mj-lt"/>
              </a:rPr>
              <a:t>O rompimento com práticas ultrapassadas de gestão não é tarefa fácil, principalmente se  considerarmos a série de variáveis acumuladas ao longo dos anos, entre elas: (a) diminuição cada vez maior na arrecadação, (b) queda nos índices de sindicalização, (c) pouco interesse dos trabalhadores pelas lutas de classe, e (d) a constante intervenção por parte do judiciário. Agrega-se a esses fatos o aumento nos custos operacionais das entidades (acumulado ao longo dos tempos), as disputas políticas internas e a despolitização das categorias, que buscam do sindicato serviços assistencialistas de caráter individual e não questões vinculadas aos interesses coletivos da classe trabalhadora. Esses fatores trazem duas consequências graves para o movimento sindical, a primeira, relacionada à grande dificuldade de renovação das lideranças representativas, que tragam o real sentido de existência ao movimento e, a segunda, a continuidade do processo de dependência financeira compulsória das entidades, inclusive na sua grande maioria ainda dependente do imposto sindical, visto por muito tempo como símbolo de atrelamento ao Estado. </a:t>
            </a:r>
          </a:p>
        </p:txBody>
      </p:sp>
    </p:spTree>
    <p:extLst>
      <p:ext uri="{BB962C8B-B14F-4D97-AF65-F5344CB8AC3E}">
        <p14:creationId xmlns="" xmlns:p14="http://schemas.microsoft.com/office/powerpoint/2010/main" val="2042381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3539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3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300" dirty="0">
                <a:solidFill>
                  <a:schemeClr val="bg1"/>
                </a:solidFill>
                <a:latin typeface="+mj-lt"/>
              </a:rPr>
              <a:t>Atualmente as exigências de controles e fiscalizações tributárias, impostas pelo Estado às entidades sindicais, estão muito próximas daquelas nas quais as empresas em geral estão submetidas. Faz-se necessário por parte das organizações sindicais: planejar, orçar, controlar e também cumprir a legislação vigente, com o objetivo de não comprometer a sua sustentabilidade no futuro. Quando isso se tornar uma prática corrente, o movimento sindical será capaz de ter uma postura propositiva em relação às determinações do Estado e não mais reativa, atingindo assim, a tão sonhada AUTONOMIA E LIBERDADE SINDICAL, em todos os sentidos.</a:t>
            </a:r>
          </a:p>
        </p:txBody>
      </p:sp>
    </p:spTree>
    <p:extLst>
      <p:ext uri="{BB962C8B-B14F-4D97-AF65-F5344CB8AC3E}">
        <p14:creationId xmlns="" xmlns:p14="http://schemas.microsoft.com/office/powerpoint/2010/main" val="1399581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092280" y="476672"/>
            <a:ext cx="16561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600" b="1" dirty="0" smtClean="0">
                <a:solidFill>
                  <a:schemeClr val="accent2"/>
                </a:solidFill>
                <a:latin typeface="Calibri"/>
                <a:cs typeface="Arial"/>
              </a:rPr>
              <a:t>ARTIGO</a:t>
            </a:r>
            <a:endParaRPr lang="pt-BR" sz="2600" b="1" i="0" dirty="0">
              <a:solidFill>
                <a:schemeClr val="accent2"/>
              </a:solidFill>
              <a:latin typeface="Calibri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4"/>
          <p:cNvSpPr txBox="1"/>
          <p:nvPr/>
        </p:nvSpPr>
        <p:spPr>
          <a:xfrm>
            <a:off x="179512" y="1731580"/>
            <a:ext cx="8568952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300" dirty="0" smtClean="0">
                <a:solidFill>
                  <a:schemeClr val="bg1"/>
                </a:solidFill>
                <a:latin typeface="+mj-lt"/>
                <a:cs typeface="Arial"/>
              </a:rPr>
              <a:t>     </a:t>
            </a:r>
            <a:r>
              <a:rPr lang="pt-BR" sz="2300" dirty="0">
                <a:solidFill>
                  <a:schemeClr val="bg1"/>
                </a:solidFill>
                <a:latin typeface="+mj-lt"/>
              </a:rPr>
              <a:t>Assim, meus amigos, preparem-se para rediscutir, aprofundar e redimensionar com suas assessorias o funcionamento administrativo e financeiro das Entidades, pois começa a </a:t>
            </a:r>
            <a:r>
              <a:rPr lang="pt-BR" sz="2300" dirty="0" err="1">
                <a:solidFill>
                  <a:schemeClr val="bg1"/>
                </a:solidFill>
                <a:latin typeface="+mj-lt"/>
              </a:rPr>
              <a:t>vigir</a:t>
            </a:r>
            <a:r>
              <a:rPr lang="pt-BR" sz="2300" dirty="0">
                <a:solidFill>
                  <a:schemeClr val="bg1"/>
                </a:solidFill>
                <a:latin typeface="+mj-lt"/>
              </a:rPr>
              <a:t> a partir de 1º. de janeiro de 2014 a IN </a:t>
            </a:r>
            <a:r>
              <a:rPr lang="pt-BR" sz="2300">
                <a:solidFill>
                  <a:schemeClr val="bg1"/>
                </a:solidFill>
                <a:latin typeface="+mj-lt"/>
              </a:rPr>
              <a:t>RFB </a:t>
            </a:r>
            <a:r>
              <a:rPr lang="pt-BR" sz="2300" smtClean="0">
                <a:solidFill>
                  <a:schemeClr val="bg1"/>
                </a:solidFill>
                <a:latin typeface="+mj-lt"/>
              </a:rPr>
              <a:t>1.420, </a:t>
            </a:r>
            <a:r>
              <a:rPr lang="pt-BR" sz="2300" dirty="0">
                <a:solidFill>
                  <a:schemeClr val="bg1"/>
                </a:solidFill>
                <a:latin typeface="+mj-lt"/>
              </a:rPr>
              <a:t>que traz, além da necessidade de alterações/adequações na estrutura das demonstrações contábeis , a obrigação da transferência eletrônica de toda movimentação contábil das entidades sindicais para Secretaria da Receita Federal. </a:t>
            </a:r>
          </a:p>
          <a:p>
            <a:r>
              <a:rPr lang="pt-BR" sz="23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300" dirty="0">
                <a:solidFill>
                  <a:schemeClr val="bg1"/>
                </a:solidFill>
                <a:latin typeface="+mj-lt"/>
              </a:rPr>
              <a:t> </a:t>
            </a:r>
            <a:r>
              <a:rPr lang="pt-BR" sz="2300" b="1" dirty="0" err="1" smtClean="0">
                <a:solidFill>
                  <a:schemeClr val="bg1"/>
                </a:solidFill>
                <a:latin typeface="+mj-lt"/>
              </a:rPr>
              <a:t>Valtuir</a:t>
            </a:r>
            <a:r>
              <a:rPr lang="pt-BR" sz="23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300" b="1" dirty="0">
                <a:solidFill>
                  <a:schemeClr val="bg1"/>
                </a:solidFill>
                <a:latin typeface="+mj-lt"/>
              </a:rPr>
              <a:t>Soares da Silveira</a:t>
            </a:r>
          </a:p>
          <a:p>
            <a:r>
              <a:rPr lang="pt-BR" sz="2300" dirty="0">
                <a:solidFill>
                  <a:schemeClr val="bg1"/>
                </a:solidFill>
                <a:latin typeface="+mj-lt"/>
              </a:rPr>
              <a:t>Assessor contábil e </a:t>
            </a:r>
            <a:r>
              <a:rPr lang="pt-BR" sz="2300" dirty="0" smtClean="0">
                <a:solidFill>
                  <a:schemeClr val="bg1"/>
                </a:solidFill>
                <a:latin typeface="+mj-lt"/>
              </a:rPr>
              <a:t>gestão administrativo/financeiro</a:t>
            </a:r>
            <a:br>
              <a:rPr lang="pt-BR" sz="2300" dirty="0" smtClean="0">
                <a:solidFill>
                  <a:schemeClr val="bg1"/>
                </a:solidFill>
                <a:latin typeface="+mj-lt"/>
              </a:rPr>
            </a:br>
            <a:r>
              <a:rPr lang="pt-BR" sz="2300" dirty="0" smtClean="0">
                <a:solidFill>
                  <a:schemeClr val="bg1"/>
                </a:solidFill>
                <a:latin typeface="+mj-lt"/>
              </a:rPr>
              <a:t>E-mail: </a:t>
            </a:r>
            <a:r>
              <a:rPr lang="pt-BR" sz="2400" dirty="0">
                <a:solidFill>
                  <a:schemeClr val="bg1"/>
                </a:solidFill>
              </a:rPr>
              <a:t>valtuirsilveira@yahoo.com.br</a:t>
            </a:r>
          </a:p>
          <a:p>
            <a:endParaRPr lang="pt-BR" sz="23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471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2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7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772816"/>
            <a:ext cx="8064896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1 – O que é o planejamento?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O Planejamento Estratégico é uma ferramenta essencial para uma organização na medida em que permeia os processos de gestão, comunicação e decisão, como a melhor forma para alcançar os resultados desejados.</a:t>
            </a:r>
          </a:p>
          <a:p>
            <a:r>
              <a:rPr lang="pt-BR" sz="2200" dirty="0" smtClean="0">
                <a:solidFill>
                  <a:schemeClr val="bg1"/>
                </a:solidFill>
              </a:rPr>
              <a:t>Muito mais que ações, o planejamento é composto por visões, previsões, estratégias, controles, definições e motivação, com vistas a um único objetivo. Assim  o planejamento passa a estar intrinsecamente vinculado à ação e aos resultados/impactos e não somente ao cálculo que antecede a ação.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0958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2. </a:t>
            </a:r>
            <a:r>
              <a:rPr lang="pt-BR" sz="2800" b="1" dirty="0">
                <a:solidFill>
                  <a:schemeClr val="bg1"/>
                </a:solidFill>
                <a:latin typeface="+mj-lt"/>
              </a:rPr>
              <a:t>Qual o melhor momento  de realizar  o planejamento?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8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dirty="0">
                <a:solidFill>
                  <a:schemeClr val="bg1"/>
                </a:solidFill>
                <a:latin typeface="+mj-lt"/>
              </a:rPr>
              <a:t>Início da gestão sindical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6815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484784"/>
            <a:ext cx="9144000" cy="414912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700808"/>
            <a:ext cx="8712968" cy="38164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ART. 150  VI – IMUNIDADE (IMUNES OU ISENTAS?) </a:t>
            </a:r>
          </a:p>
          <a:p>
            <a:r>
              <a:rPr lang="pt-BR" sz="2100" b="1" dirty="0" smtClean="0">
                <a:solidFill>
                  <a:schemeClr val="bg1"/>
                </a:solidFill>
                <a:latin typeface="+mj-lt"/>
              </a:rPr>
              <a:t>Imunidade</a:t>
            </a:r>
            <a:r>
              <a:rPr lang="pt-BR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100" dirty="0">
                <a:solidFill>
                  <a:schemeClr val="bg1"/>
                </a:solidFill>
                <a:latin typeface="+mj-lt"/>
              </a:rPr>
              <a:t>é uma hipótese de não-incidência tributária constitucionalmente qualificada, ou seja, prevista na Constituição, limitando os poderes das pessoas políticas de tributar.</a:t>
            </a:r>
          </a:p>
          <a:p>
            <a:r>
              <a:rPr lang="pt-BR" sz="2100" b="1" dirty="0">
                <a:solidFill>
                  <a:schemeClr val="bg1"/>
                </a:solidFill>
                <a:latin typeface="+mj-lt"/>
              </a:rPr>
              <a:t>Isenção</a:t>
            </a:r>
            <a:r>
              <a:rPr lang="pt-BR" sz="2100" dirty="0">
                <a:solidFill>
                  <a:schemeClr val="bg1"/>
                </a:solidFill>
                <a:latin typeface="+mj-lt"/>
              </a:rPr>
              <a:t> é uma hipótese de não-incidência legalmente qualificada. É a dispensa do tributo devido, feita por disposição expressa da lei.</a:t>
            </a:r>
          </a:p>
          <a:p>
            <a:r>
              <a:rPr lang="pt-BR" sz="2100" dirty="0">
                <a:solidFill>
                  <a:schemeClr val="bg1"/>
                </a:solidFill>
                <a:latin typeface="+mj-lt"/>
              </a:rPr>
              <a:t>Simplificando a diferença entre imunidade e isenção consiste no seguinte: </a:t>
            </a:r>
            <a:r>
              <a:rPr lang="pt-BR" sz="2100" b="1" dirty="0">
                <a:solidFill>
                  <a:schemeClr val="bg1"/>
                </a:solidFill>
                <a:latin typeface="+mj-lt"/>
              </a:rPr>
              <a:t>a imunidade é a dispensa de um tributo por força da constituição</a:t>
            </a:r>
            <a:r>
              <a:rPr lang="pt-BR" sz="21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2100" b="1" dirty="0">
                <a:solidFill>
                  <a:schemeClr val="bg1"/>
                </a:solidFill>
                <a:latin typeface="+mj-lt"/>
              </a:rPr>
              <a:t>a isenção é a dispensa do tributo por força de lei ordinária.</a:t>
            </a:r>
          </a:p>
          <a:p>
            <a:r>
              <a:rPr lang="pt-BR" sz="2100" dirty="0">
                <a:solidFill>
                  <a:schemeClr val="bg1"/>
                </a:solidFill>
                <a:latin typeface="+mj-lt"/>
              </a:rPr>
              <a:t>A imunidade dependerá de um estudo da Constituição Federal enquanto a isenção dependerá da legislação ordinária</a:t>
            </a:r>
            <a:r>
              <a:rPr lang="pt-BR" sz="21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2100" b="0" i="0" dirty="0" smtClean="0">
              <a:solidFill>
                <a:schemeClr val="bg1"/>
              </a:solidFill>
              <a:latin typeface="+mj-lt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3"/>
          <p:cNvSpPr txBox="1"/>
          <p:nvPr/>
        </p:nvSpPr>
        <p:spPr>
          <a:xfrm>
            <a:off x="3383360" y="476672"/>
            <a:ext cx="5760640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LEGISLAÇÃO – CONST.FEDERAL 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75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7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2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7" grpId="0"/>
      <p:bldP spid="7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300" b="1" dirty="0" smtClean="0">
                <a:solidFill>
                  <a:schemeClr val="bg1"/>
                </a:solidFill>
              </a:rPr>
              <a:t>a. Mediação </a:t>
            </a:r>
            <a:r>
              <a:rPr lang="pt-BR" sz="2300" b="1" dirty="0">
                <a:solidFill>
                  <a:schemeClr val="bg1"/>
                </a:solidFill>
              </a:rPr>
              <a:t>entre o Presente e o Futuro</a:t>
            </a:r>
            <a:r>
              <a:rPr lang="pt-BR" sz="2300" dirty="0">
                <a:solidFill>
                  <a:schemeClr val="bg1"/>
                </a:solidFill>
              </a:rPr>
              <a:t>. Todas as decisões que tomamos hoje tem múltiplos efeitos sobre o futuro porque dependem não só da minha avaliação sobre fatos presentes, mas da evolução futura de processos que não controlamos, fatos que ainda não conhecemos. </a:t>
            </a:r>
          </a:p>
          <a:p>
            <a:r>
              <a:rPr lang="pt-BR" sz="2300" dirty="0">
                <a:solidFill>
                  <a:schemeClr val="bg1"/>
                </a:solidFill>
              </a:rPr>
              <a:t>Portanto os critérios que utilizamos para decidir as ações na atualidade serão mais ou menos eficazes se antecipadamente pudermos analisar sua eficácia futura, para nós mesmos e para os </a:t>
            </a:r>
            <a:r>
              <a:rPr lang="pt-BR" sz="2300" dirty="0" smtClean="0">
                <a:solidFill>
                  <a:schemeClr val="bg1"/>
                </a:solidFill>
              </a:rPr>
              <a:t>outros. </a:t>
            </a:r>
            <a:endParaRPr lang="pt-BR" sz="23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6499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7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570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200" b="1" dirty="0" smtClean="0">
                <a:solidFill>
                  <a:schemeClr val="bg1"/>
                </a:solidFill>
                <a:latin typeface="+mj-lt"/>
              </a:rPr>
              <a:t>b. É </a:t>
            </a:r>
            <a:r>
              <a:rPr lang="pt-BR" sz="2200" b="1" dirty="0">
                <a:solidFill>
                  <a:schemeClr val="bg1"/>
                </a:solidFill>
                <a:latin typeface="+mj-lt"/>
              </a:rPr>
              <a:t>necessário prever possibilidades quando a predição é impossível: 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na produção de fatos sociais, que envolvem múltiplos atores criativos que também planejam, </a:t>
            </a:r>
            <a:r>
              <a:rPr lang="pt-BR" sz="2200" b="1" dirty="0">
                <a:solidFill>
                  <a:schemeClr val="bg1"/>
                </a:solidFill>
                <a:latin typeface="+mj-lt"/>
              </a:rPr>
              <a:t> 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a capacidade de previsão situacional e suas técnicas devem substituir a previsão determinística, normativa e tradicional que observa o futuro como mera 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consequência 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do passado.</a:t>
            </a:r>
          </a:p>
          <a:p>
            <a:r>
              <a:rPr lang="pt-BR" sz="2200" dirty="0">
                <a:solidFill>
                  <a:schemeClr val="bg1"/>
                </a:solidFill>
                <a:latin typeface="+mj-lt"/>
              </a:rPr>
              <a:t> Decorre desta percepção a necessidade de elaborar estratégias e desenhar operações para cenários alternativos e surpresas, muitas vezes, não imagináveis. 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386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4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570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300" b="1" dirty="0" smtClean="0">
                <a:solidFill>
                  <a:schemeClr val="bg1"/>
                </a:solidFill>
                <a:latin typeface="+mj-lt"/>
              </a:rPr>
              <a:t>c. </a:t>
            </a:r>
            <a:r>
              <a:rPr lang="pt-BR" sz="2300" b="1" dirty="0">
                <a:solidFill>
                  <a:schemeClr val="bg1"/>
                </a:solidFill>
                <a:latin typeface="+mj-lt"/>
              </a:rPr>
              <a:t>Capacidade para lidar com surpresas:</a:t>
            </a:r>
            <a:r>
              <a:rPr lang="pt-BR" sz="2300" dirty="0">
                <a:solidFill>
                  <a:schemeClr val="bg1"/>
                </a:solidFill>
                <a:latin typeface="+mj-lt"/>
              </a:rPr>
              <a:t> o futuro sempre será incerto e nebuloso, não existe a hipótese de governabilidade absoluta sobre sistemas sociais, mesmo  próximo desta condição há sempre um componente imponderável no planejamento. </a:t>
            </a:r>
          </a:p>
          <a:p>
            <a:r>
              <a:rPr lang="pt-BR" sz="2300" dirty="0">
                <a:solidFill>
                  <a:schemeClr val="bg1"/>
                </a:solidFill>
                <a:latin typeface="+mj-lt"/>
              </a:rPr>
              <a:t>Devemos então, através de técnica apropriadas, preparar-nos para enfrentar surpresas com planos de contingência, com rapidez e eficácia, desenvolvendo habilidades institucionais capazes de diminuir a vulnerabilidade do plano</a:t>
            </a:r>
            <a:r>
              <a:rPr lang="pt-BR" sz="2300" dirty="0" smtClean="0">
                <a:solidFill>
                  <a:schemeClr val="bg1"/>
                </a:solidFill>
                <a:latin typeface="+mj-lt"/>
              </a:rPr>
              <a:t>.  </a:t>
            </a:r>
            <a:endParaRPr lang="pt-BR" sz="23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5399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8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d. Mediação </a:t>
            </a:r>
            <a:r>
              <a:rPr lang="pt-BR" sz="2400" b="1" dirty="0">
                <a:solidFill>
                  <a:schemeClr val="bg1"/>
                </a:solidFill>
                <a:latin typeface="+mj-lt"/>
              </a:rPr>
              <a:t>entre o Passado e o Futuro: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o processo de planejamento estratégico se alimenta da experiência prática e do aprendizado institucional relacionados aos erros cometidos. Portanto será preciso desenvolver meios de gestão capazes de aprender com os erros do passado e colocar este conhecimento a serviço do planejamento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pt-BR" sz="2300" dirty="0" smtClean="0">
                <a:solidFill>
                  <a:schemeClr val="bg1"/>
                </a:solidFill>
                <a:latin typeface="+mj-lt"/>
              </a:rPr>
              <a:t>  </a:t>
            </a:r>
            <a:endParaRPr lang="pt-BR" sz="23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7965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1900" b="1" dirty="0" smtClean="0">
                <a:solidFill>
                  <a:schemeClr val="bg1"/>
                </a:solidFill>
                <a:latin typeface="+mj-lt"/>
              </a:rPr>
              <a:t>e. Mediação </a:t>
            </a:r>
            <a:r>
              <a:rPr lang="pt-BR" sz="1900" b="1" dirty="0">
                <a:solidFill>
                  <a:schemeClr val="bg1"/>
                </a:solidFill>
                <a:latin typeface="+mj-lt"/>
              </a:rPr>
              <a:t>entre o Conhecimento e a Ação:</a:t>
            </a:r>
            <a:r>
              <a:rPr lang="pt-BR" sz="1900" dirty="0">
                <a:solidFill>
                  <a:schemeClr val="bg1"/>
                </a:solidFill>
                <a:latin typeface="+mj-lt"/>
              </a:rPr>
              <a:t> o processo de planejamento pode ser comparado a um grande cálculo que não só deve preceder a ação, mas </a:t>
            </a:r>
            <a:r>
              <a:rPr lang="pt-BR" sz="1900" dirty="0" err="1">
                <a:solidFill>
                  <a:schemeClr val="bg1"/>
                </a:solidFill>
                <a:latin typeface="+mj-lt"/>
              </a:rPr>
              <a:t>presidí-la</a:t>
            </a:r>
            <a:r>
              <a:rPr lang="pt-BR" sz="1900" dirty="0">
                <a:solidFill>
                  <a:schemeClr val="bg1"/>
                </a:solidFill>
                <a:latin typeface="+mj-lt"/>
              </a:rPr>
              <a:t>. Este cálculo não é obvio ou simples, é influenciado e dependente das múltiplas explicações e perspectivas sobre a realidade, só acontece, em última instância, quando surge a síntese entre a apropriação do saber técnico acumulado e da </a:t>
            </a:r>
            <a:r>
              <a:rPr lang="pt-BR" sz="1900" i="1" dirty="0">
                <a:solidFill>
                  <a:schemeClr val="bg1"/>
                </a:solidFill>
                <a:latin typeface="+mj-lt"/>
              </a:rPr>
              <a:t>expertise</a:t>
            </a:r>
            <a:r>
              <a:rPr lang="pt-BR" sz="1900" dirty="0">
                <a:solidFill>
                  <a:schemeClr val="bg1"/>
                </a:solidFill>
                <a:latin typeface="+mj-lt"/>
              </a:rPr>
              <a:t>  política. É um cálculo </a:t>
            </a:r>
            <a:r>
              <a:rPr lang="pt-BR" sz="1900" dirty="0" err="1">
                <a:solidFill>
                  <a:schemeClr val="bg1"/>
                </a:solidFill>
                <a:latin typeface="+mj-lt"/>
              </a:rPr>
              <a:t>técno</a:t>
            </a:r>
            <a:r>
              <a:rPr lang="pt-BR" sz="1900" dirty="0">
                <a:solidFill>
                  <a:schemeClr val="bg1"/>
                </a:solidFill>
                <a:latin typeface="+mj-lt"/>
              </a:rPr>
              <a:t>-político, pois nem sempre a decisão puramente técnica é mais racional que a política, e vice-versa. O cálculo estratégico dissociado da ação, será completamente supérfluo e formal, por sua vez, se a ação não for precedida e presidida pelo cálculo estratégico então a organização permanecerá submetida à improvisação e ao ritmo da conjuntura</a:t>
            </a:r>
            <a:r>
              <a:rPr lang="pt-BR" sz="1900" dirty="0" smtClean="0">
                <a:solidFill>
                  <a:schemeClr val="bg1"/>
                </a:solidFill>
                <a:latin typeface="+mj-lt"/>
              </a:rPr>
              <a:t>.  </a:t>
            </a:r>
            <a:endParaRPr lang="pt-BR" sz="19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6031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3. </a:t>
            </a:r>
            <a:r>
              <a:rPr lang="pt-BR" sz="2800" b="1" dirty="0">
                <a:solidFill>
                  <a:schemeClr val="bg1"/>
                </a:solidFill>
              </a:rPr>
              <a:t>O planejamento sindical </a:t>
            </a:r>
            <a:r>
              <a:rPr lang="pt-BR" sz="2800" b="1" dirty="0" smtClean="0">
                <a:solidFill>
                  <a:schemeClr val="bg1"/>
                </a:solidFill>
              </a:rPr>
              <a:t>permite: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2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enfoque proposto de planejamento, portanto, não é um rito burocrático ou um conhecimento que possa ser revelado a alguns e não a outros, mas uma capacidade pessoal e institucional de governar – que envolve a um só tempo perícia e arte -, de fazer política no sentido mais original deste termo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.</a:t>
            </a:r>
            <a:br>
              <a:rPr lang="pt-BR" sz="2200" dirty="0" smtClean="0">
                <a:solidFill>
                  <a:schemeClr val="bg1"/>
                </a:solidFill>
                <a:latin typeface="+mj-lt"/>
              </a:rPr>
            </a:br>
            <a:endParaRPr lang="pt-BR" sz="1200" dirty="0">
              <a:solidFill>
                <a:schemeClr val="bg1"/>
              </a:solidFill>
              <a:latin typeface="+mj-lt"/>
            </a:endParaRPr>
          </a:p>
          <a:p>
            <a:r>
              <a:rPr lang="pt-BR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200" b="1" dirty="0">
                <a:solidFill>
                  <a:schemeClr val="bg1"/>
                </a:solidFill>
                <a:latin typeface="+mj-lt"/>
              </a:rPr>
              <a:t>O processo de planejamento não substitui a perícia dos dirigentes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, nem o carisma da liderança, ao contrário, aumenta sua eficácia porque coloca estes aspectos a serviço de um projeto político coletivo. 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  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328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908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4. Metodologia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200" dirty="0">
                <a:solidFill>
                  <a:schemeClr val="bg1"/>
                </a:solidFill>
                <a:latin typeface="+mj-lt"/>
              </a:rPr>
              <a:t>O planejamento está dividido em 4 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momentos: 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  <a:p>
            <a:r>
              <a:rPr lang="pt-BR" sz="22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200" b="1" dirty="0" smtClean="0">
                <a:solidFill>
                  <a:schemeClr val="bg1"/>
                </a:solidFill>
                <a:latin typeface="+mj-lt"/>
              </a:rPr>
              <a:t>Momento </a:t>
            </a:r>
            <a:r>
              <a:rPr lang="pt-BR" sz="2200" b="1" dirty="0">
                <a:solidFill>
                  <a:schemeClr val="bg1"/>
                </a:solidFill>
                <a:latin typeface="+mj-lt"/>
              </a:rPr>
              <a:t>Explicativo 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(substitui o antigo “diagnóstico”)</a:t>
            </a:r>
            <a:r>
              <a:rPr lang="pt-BR" sz="2200" b="1" dirty="0">
                <a:solidFill>
                  <a:schemeClr val="bg1"/>
                </a:solidFill>
                <a:latin typeface="+mj-lt"/>
              </a:rPr>
              <a:t>:</a:t>
            </a:r>
            <a:r>
              <a:rPr lang="pt-BR" sz="2200" dirty="0">
                <a:solidFill>
                  <a:schemeClr val="bg1"/>
                </a:solidFill>
                <a:latin typeface="+mj-lt"/>
              </a:rPr>
              <a:t> Análise do Ator que planeja (limites e potencialidades, ambiente interno e externo), identificação e seleção de problemas estratégicos, montar os Fluxos de explicação do problemas com as cadeias causais respectivas, seleção das causas fundamentais – chamadas de Nós Críticos como centros práticos de ação, construção da Árvore de Resultados a partir de uma Situação-Objetivo definida pelo grupo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.   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1452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75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4. Metodologia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Momento </a:t>
            </a:r>
            <a:r>
              <a:rPr lang="pt-BR" sz="2400" b="1" dirty="0">
                <a:solidFill>
                  <a:schemeClr val="bg1"/>
                </a:solidFill>
                <a:latin typeface="+mj-lt"/>
              </a:rPr>
              <a:t>Operacional: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desenhar ações ou projetos concretos sobre cada Nó Crítico – as chamadas Operações do Plano, definir para cada Operação necessária os recursos necessários, os produtos esperados e os resultados previstos, construir cenários possíveis onde o plano será executado, analisar a trajetória do conjunto das operações em cada cenários e – a partir disto – tentar diminuir a vulnerabilidade do Plano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pt-BR" sz="22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7524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4. Metodologia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4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b="1" dirty="0">
                <a:solidFill>
                  <a:schemeClr val="bg1"/>
                </a:solidFill>
                <a:latin typeface="+mj-lt"/>
              </a:rPr>
              <a:t>Momento Estratégico: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analisar os Atores Sociais envolvidos no Plano, seus interesses, motivações e poder em cada uma das Operações previstas e cenários imaginados, definir a melhor estratégia possível para cada trajetória traçada, estabelecer um programa direcional para o plano, construir viabilidade estratégica para atingir a Situação-Objetivo.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3008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56792"/>
            <a:ext cx="9144000" cy="407711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4. Metodologia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4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b="1" dirty="0">
                <a:solidFill>
                  <a:schemeClr val="bg1"/>
                </a:solidFill>
                <a:latin typeface="+mj-lt"/>
              </a:rPr>
              <a:t>Momento Tático-Operacional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(sistema de gestão):</a:t>
            </a:r>
            <a:r>
              <a:rPr lang="pt-BR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debate sobre as formas organizativas, a cultura organizacional e o </a:t>
            </a:r>
            <a:r>
              <a:rPr lang="pt-BR" sz="2400" i="1" dirty="0">
                <a:solidFill>
                  <a:schemeClr val="bg1"/>
                </a:solidFill>
                <a:latin typeface="+mj-lt"/>
              </a:rPr>
              <a:t>modus operandi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da organização de modo a garantir a execução do plano. Neste momento devem ser encaminhados os seguintes temas: funcionamento da agenda da direção, sistema de prestação de contas, participação dos envolvidos, gerenciamento do cotidiano, sala de situações e análise sistemática da conjuntura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262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484784"/>
            <a:ext cx="9144000" cy="414912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É livre a associação profissional ou sindical, observado o seguinte: </a:t>
            </a:r>
          </a:p>
          <a:p>
            <a:r>
              <a:rPr lang="pt-BR" dirty="0" smtClean="0"/>
              <a:t>I - a lei não poderá exigir autorização do Estado para a fundação de sindicato, ressalvado o registro no órgão competente, vedadas ao Poder Público a interferência e a intervenção na organização sindical; .........</a:t>
            </a:r>
            <a:endParaRPr lang="pt-BR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1700808"/>
            <a:ext cx="8712968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800" b="1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ART. </a:t>
            </a: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8</a:t>
            </a: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 – LIBERDADE E AUTONOMIA SINDICAL</a:t>
            </a:r>
            <a:endParaRPr lang="pt-BR" sz="2100" b="0" i="0" dirty="0" smtClean="0">
              <a:solidFill>
                <a:schemeClr val="bg1"/>
              </a:solidFill>
              <a:latin typeface="+mj-lt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3"/>
          <p:cNvSpPr txBox="1"/>
          <p:nvPr/>
        </p:nvSpPr>
        <p:spPr>
          <a:xfrm>
            <a:off x="3383360" y="476672"/>
            <a:ext cx="5760640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LEGISLAÇÃO – CONST.FEDERAL 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75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7" grpId="0"/>
      <p:bldP spid="7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93704" y="404664"/>
            <a:ext cx="454684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EXTRAS</a:t>
            </a:r>
            <a:b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</a:br>
            <a:r>
              <a:rPr lang="pt-BR" sz="2400" b="1" dirty="0" smtClean="0">
                <a:solidFill>
                  <a:schemeClr val="accent2"/>
                </a:solidFill>
                <a:latin typeface="Calibri"/>
                <a:cs typeface="Arial"/>
              </a:rPr>
              <a:t>PLANEJAMENTO ESTRATÉGICO</a:t>
            </a:r>
            <a:endParaRPr lang="pt-BR" sz="2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412776"/>
            <a:ext cx="9144000" cy="439248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772816"/>
            <a:ext cx="8640960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5. Resultados</a:t>
            </a:r>
            <a:r>
              <a:rPr lang="pt-BR" sz="2800" b="1" dirty="0" smtClean="0">
                <a:solidFill>
                  <a:schemeClr val="bg1"/>
                </a:solidFill>
              </a:rPr>
              <a:t>: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000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planejamento estratégico só é útil se sair do papel, ou seja, se for implementado, acompanhado, avaliado e reestruturado, se necessário. Os propósitos podem não ser totalmente alcançados em um primeiro ciclo, por isso a visão de contínuos resultados de um plano de ação permite correções de rota e mesmo troca de estratégias, face a um mercado em constante evolução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pt-BR" sz="2400" b="1" dirty="0" err="1" smtClean="0">
                <a:solidFill>
                  <a:schemeClr val="bg1"/>
                </a:solidFill>
                <a:latin typeface="+mj-lt"/>
              </a:rPr>
              <a:t>Ecleia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 Conforto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pt-BR" sz="2400" dirty="0" smtClean="0">
                <a:solidFill>
                  <a:schemeClr val="bg1"/>
                </a:solidFill>
                <a:latin typeface="+mj-lt"/>
              </a:rPr>
            </a:br>
            <a:r>
              <a:rPr lang="pt-BR" sz="2400" dirty="0" err="1" smtClean="0">
                <a:solidFill>
                  <a:schemeClr val="bg1"/>
                </a:solidFill>
                <a:latin typeface="+mj-lt"/>
              </a:rPr>
              <a:t>Dra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em Desenvolvimento Econômico pela UFRGS.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3444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786948"/>
            <a:ext cx="9144000" cy="45943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3968" y="2132856"/>
            <a:ext cx="4690864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3800" b="1" dirty="0" smtClean="0">
                <a:solidFill>
                  <a:schemeClr val="bg1"/>
                </a:solidFill>
                <a:latin typeface="+mj-lt"/>
              </a:rPr>
              <a:t>OBRIGADO!</a:t>
            </a:r>
            <a:endParaRPr lang="pt-BR" sz="3800" i="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995"/>
            <a:ext cx="3095236" cy="158417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773234"/>
            <a:ext cx="4091080" cy="460809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137526" y="3156583"/>
            <a:ext cx="4837306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VALTUIR SOARES DA SILVEIRA</a:t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CRC-RS 46.039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/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Contatos:</a:t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/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E-mail: </a:t>
            </a:r>
            <a:r>
              <a:rPr lang="pt-BR" sz="2000" dirty="0">
                <a:solidFill>
                  <a:schemeClr val="bg1"/>
                </a:solidFill>
              </a:rPr>
              <a:t>valtuirsilveira@yahoo.com.br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/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Telefone:  (51)  8188-0437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5641776" y="230799"/>
            <a:ext cx="3250704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CONSIDERAÇÕES FINAIS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 animBg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12124"/>
            <a:ext cx="9144000" cy="414912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1628800"/>
            <a:ext cx="7776864" cy="44935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PUBLICAÇÃO </a:t>
            </a:r>
            <a:r>
              <a:rPr lang="pt-BR" sz="2800" dirty="0" err="1" smtClean="0">
                <a:solidFill>
                  <a:schemeClr val="bg1"/>
                </a:solidFill>
                <a:latin typeface="Calibri"/>
                <a:cs typeface="Arial"/>
              </a:rPr>
              <a:t>D.O.U.</a:t>
            </a: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11.01.2002, COM VIGÊNCIA A PARTIR DE JANEIRO 2003: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Registros e acostamento  de todos os atos legais das Entidades Sindicais (INCLUSIVE LIVROS CONTÁBEIS)</a:t>
            </a:r>
          </a:p>
          <a:p>
            <a:pPr marL="457200" indent="-457200"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                      SÓCIO OU ASSOCIADO?</a:t>
            </a:r>
          </a:p>
          <a:p>
            <a:pPr marL="457200" indent="-457200">
              <a:spcAft>
                <a:spcPts val="1200"/>
              </a:spcAft>
            </a:pP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“Constituem-se as associações pela união de pessoas que se organizem para fins não econômicos” 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l" defTabSz="914400">
              <a:spcAft>
                <a:spcPts val="1200"/>
              </a:spcAft>
              <a:buNone/>
            </a:pP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7" name="TextBox 23"/>
          <p:cNvSpPr txBox="1"/>
          <p:nvPr/>
        </p:nvSpPr>
        <p:spPr>
          <a:xfrm>
            <a:off x="5436096" y="476672"/>
            <a:ext cx="338437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LEGISLAÇÃO - CCB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75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588224" y="332656"/>
            <a:ext cx="238719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TRIBUTÁRIO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68760"/>
            <a:ext cx="9144000" cy="43204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586403"/>
            <a:ext cx="6120680" cy="3354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IMUNIDADE TRIBUTÁRIA: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Município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b="0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Estado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União</a:t>
            </a:r>
          </a:p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OBRIGAÇÃO TRIBUTÁRIA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Retenções/Recolhimentos</a:t>
            </a:r>
            <a:endParaRPr lang="pt-BR" sz="2800" b="0" i="0" dirty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7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7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8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6512" y="1340768"/>
            <a:ext cx="9144000" cy="43204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412776"/>
            <a:ext cx="6696744" cy="42165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cs typeface="Arial"/>
              </a:rPr>
              <a:t>IMUNIDADE TRIBUTÁRIA  </a:t>
            </a:r>
            <a:r>
              <a:rPr lang="pt-BR" sz="2800" b="1" dirty="0" smtClean="0">
                <a:solidFill>
                  <a:schemeClr val="bg1"/>
                </a:solidFill>
                <a:latin typeface="Calibri"/>
                <a:cs typeface="Arial"/>
              </a:rPr>
              <a:t>MUNICÍPIO: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ISSQN (obriga-se as retenções de terceiros – substituto tributário)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IPTU (exceto TCL/Serviços)</a:t>
            </a:r>
          </a:p>
          <a:p>
            <a:pPr marL="457200" indent="-457200" algn="l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ITBI (sujeito ao parecer da procuradoria)</a:t>
            </a:r>
            <a:b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</a:br>
            <a:endParaRPr lang="pt-BR" sz="2800" dirty="0" smtClean="0">
              <a:solidFill>
                <a:schemeClr val="bg1"/>
              </a:solidFill>
              <a:latin typeface="Calibri"/>
              <a:cs typeface="Arial"/>
            </a:endParaRPr>
          </a:p>
          <a:p>
            <a:pPr algn="l" defTabSz="914400">
              <a:spcAft>
                <a:spcPts val="1200"/>
              </a:spcAft>
            </a:pPr>
            <a:r>
              <a:rPr lang="pt-BR" sz="2800" b="1" u="sng" dirty="0" smtClean="0">
                <a:solidFill>
                  <a:schemeClr val="bg1"/>
                </a:solidFill>
                <a:latin typeface="Calibri"/>
                <a:cs typeface="Arial"/>
              </a:rPr>
              <a:t>ATENÇÃO:</a:t>
            </a:r>
          </a:p>
          <a:p>
            <a:pPr algn="l" defTabSz="914400">
              <a:spcAft>
                <a:spcPts val="1200"/>
              </a:spcAft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(SFM PROC. IMUNIDADE E ALVARÁ)</a:t>
            </a:r>
            <a:endParaRPr lang="pt-BR" sz="2800" b="0" i="0" dirty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9" name="TextBox 23"/>
          <p:cNvSpPr txBox="1"/>
          <p:nvPr/>
        </p:nvSpPr>
        <p:spPr>
          <a:xfrm>
            <a:off x="6577297" y="367917"/>
            <a:ext cx="238719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TRIBUTÁRIO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25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7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68760"/>
            <a:ext cx="9144000" cy="432048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2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  <a:cs typeface="Arial"/>
              </a:rPr>
              <a:t>                  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28" y="1556792"/>
            <a:ext cx="8136904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>
              <a:spcAft>
                <a:spcPts val="1200"/>
              </a:spcAft>
              <a:buNone/>
            </a:pPr>
            <a:r>
              <a:rPr lang="pt-BR" sz="2800" b="1" i="0" dirty="0" smtClean="0">
                <a:solidFill>
                  <a:schemeClr val="bg1"/>
                </a:solidFill>
                <a:latin typeface="Calibri"/>
                <a:ea typeface="+mn-ea"/>
                <a:cs typeface="Arial"/>
              </a:rPr>
              <a:t>IMUNIDADE TRIBUTÁRIA ESTADO:</a:t>
            </a:r>
          </a:p>
          <a:p>
            <a:pPr algn="l" defTabSz="914400"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Calibri"/>
                <a:cs typeface="Arial"/>
              </a:rPr>
              <a:t> IPVA (Exceto taxas)</a:t>
            </a:r>
            <a:endParaRPr lang="pt-BR" sz="2800" b="0" i="0" dirty="0" smtClean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  <a:p>
            <a:pPr algn="ctr">
              <a:spcAft>
                <a:spcPts val="1200"/>
              </a:spcAft>
            </a:pPr>
            <a:endParaRPr lang="pt-BR" sz="2400" dirty="0" smtClean="0">
              <a:solidFill>
                <a:schemeClr val="bg1"/>
              </a:solidFill>
              <a:cs typeface="Arial"/>
            </a:endParaRPr>
          </a:p>
          <a:p>
            <a:pPr algn="ctr">
              <a:spcAft>
                <a:spcPts val="1200"/>
              </a:spcAft>
            </a:pPr>
            <a:endParaRPr lang="pt-BR" sz="2400" dirty="0">
              <a:solidFill>
                <a:schemeClr val="bg1"/>
              </a:solidFill>
              <a:cs typeface="Arial"/>
            </a:endParaRPr>
          </a:p>
          <a:p>
            <a:pPr algn="ctr">
              <a:spcAft>
                <a:spcPts val="1200"/>
              </a:spcAft>
            </a:pPr>
            <a:r>
              <a:rPr lang="pt-BR" sz="2400" dirty="0" smtClean="0">
                <a:solidFill>
                  <a:schemeClr val="bg1"/>
                </a:solidFill>
                <a:cs typeface="Arial"/>
              </a:rPr>
              <a:t>(</a:t>
            </a:r>
            <a:r>
              <a:rPr lang="pt-BR" sz="2400" dirty="0">
                <a:solidFill>
                  <a:schemeClr val="bg1"/>
                </a:solidFill>
                <a:cs typeface="Arial"/>
              </a:rPr>
              <a:t>SFE PROC.IMUNIDADE </a:t>
            </a:r>
            <a:r>
              <a:rPr lang="pt-BR" sz="2400" dirty="0" smtClean="0">
                <a:solidFill>
                  <a:schemeClr val="bg1"/>
                </a:solidFill>
                <a:cs typeface="Arial"/>
              </a:rPr>
              <a:t>E </a:t>
            </a:r>
            <a:r>
              <a:rPr lang="pt-BR" sz="2400" dirty="0">
                <a:solidFill>
                  <a:schemeClr val="bg1"/>
                </a:solidFill>
                <a:cs typeface="Arial"/>
              </a:rPr>
              <a:t>ISENÇÃO INSCRIÇÃO </a:t>
            </a:r>
            <a:r>
              <a:rPr lang="pt-BR" sz="2400" dirty="0" smtClean="0">
                <a:solidFill>
                  <a:schemeClr val="bg1"/>
                </a:solidFill>
                <a:cs typeface="Arial"/>
              </a:rPr>
              <a:t>ESTADUAL)</a:t>
            </a:r>
            <a:endParaRPr lang="pt-BR" sz="2800" b="0" i="0" dirty="0">
              <a:solidFill>
                <a:schemeClr val="bg1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34" y="5973125"/>
            <a:ext cx="1555254" cy="795996"/>
          </a:xfrm>
          <a:prstGeom prst="rect">
            <a:avLst/>
          </a:prstGeom>
        </p:spPr>
      </p:pic>
      <p:sp>
        <p:nvSpPr>
          <p:cNvPr id="11" name="TextBox 23"/>
          <p:cNvSpPr txBox="1"/>
          <p:nvPr/>
        </p:nvSpPr>
        <p:spPr>
          <a:xfrm>
            <a:off x="6577297" y="367917"/>
            <a:ext cx="238719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400" b="1" dirty="0" smtClean="0">
                <a:solidFill>
                  <a:schemeClr val="accent2"/>
                </a:solidFill>
                <a:latin typeface="Calibri"/>
                <a:cs typeface="Arial"/>
              </a:rPr>
              <a:t>TRIBUTÁRIO</a:t>
            </a:r>
            <a:endParaRPr lang="pt-BR" sz="3400" b="1" i="0" dirty="0">
              <a:solidFill>
                <a:schemeClr val="accent2"/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11" grpId="0"/>
      <p:bldP spid="11" grpId="1"/>
    </p:bldLst>
  </p:timing>
</p:sld>
</file>

<file path=ppt/theme/theme1.xml><?xml version="1.0" encoding="utf-8"?>
<a:theme xmlns:a="http://schemas.openxmlformats.org/drawingml/2006/main" name="TS1018814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CFF468-0091-4D9C-8AAE-6B71FFFD25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TS101881414</Template>
  <TotalTime>895</TotalTime>
  <Words>1563</Words>
  <Application>Microsoft Office PowerPoint</Application>
  <PresentationFormat>Apresentação na tela (4:3)</PresentationFormat>
  <Paragraphs>278</Paragraphs>
  <Slides>51</Slides>
  <Notes>51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2" baseType="lpstr">
      <vt:lpstr>TS101881414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PUCRS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cursos</cp:lastModifiedBy>
  <cp:revision>67</cp:revision>
  <dcterms:created xsi:type="dcterms:W3CDTF">2012-08-10T19:02:42Z</dcterms:created>
  <dcterms:modified xsi:type="dcterms:W3CDTF">2014-02-05T18:00:41Z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TC018814149991</vt:lpwstr>
  </property>
</Properties>
</file>