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notesMasterIdLst>
    <p:notesMasterId r:id="rId15"/>
  </p:notesMasterIdLst>
  <p:handoutMasterIdLst>
    <p:handoutMasterId r:id="rId16"/>
  </p:handoutMasterIdLst>
  <p:sldIdLst>
    <p:sldId id="256" r:id="rId2"/>
    <p:sldId id="292" r:id="rId3"/>
    <p:sldId id="295" r:id="rId4"/>
    <p:sldId id="276" r:id="rId5"/>
    <p:sldId id="290" r:id="rId6"/>
    <p:sldId id="284" r:id="rId7"/>
    <p:sldId id="288" r:id="rId8"/>
    <p:sldId id="289" r:id="rId9"/>
    <p:sldId id="299" r:id="rId10"/>
    <p:sldId id="291" r:id="rId11"/>
    <p:sldId id="297" r:id="rId12"/>
    <p:sldId id="298" r:id="rId13"/>
    <p:sldId id="272" r:id="rId14"/>
  </p:sldIdLst>
  <p:sldSz cx="9144000" cy="6858000" type="screen4x3"/>
  <p:notesSz cx="6877050" cy="10001250"/>
  <p:defaultTextStyle>
    <a:defPPr>
      <a:defRPr lang="es-ES"/>
    </a:defPPr>
    <a:lvl1pPr algn="l" rtl="0" fontAlgn="base">
      <a:spcBef>
        <a:spcPct val="0"/>
      </a:spcBef>
      <a:spcAft>
        <a:spcPct val="0"/>
      </a:spcAft>
      <a:defRPr sz="2800" kern="1200">
        <a:solidFill>
          <a:schemeClr val="tx1"/>
        </a:solidFill>
        <a:latin typeface="Arial Narrow" pitchFamily="34" charset="0"/>
        <a:ea typeface="+mn-ea"/>
        <a:cs typeface="+mn-cs"/>
      </a:defRPr>
    </a:lvl1pPr>
    <a:lvl2pPr marL="457200" algn="l" rtl="0" fontAlgn="base">
      <a:spcBef>
        <a:spcPct val="0"/>
      </a:spcBef>
      <a:spcAft>
        <a:spcPct val="0"/>
      </a:spcAft>
      <a:defRPr sz="2800" kern="1200">
        <a:solidFill>
          <a:schemeClr val="tx1"/>
        </a:solidFill>
        <a:latin typeface="Arial Narrow" pitchFamily="34" charset="0"/>
        <a:ea typeface="+mn-ea"/>
        <a:cs typeface="+mn-cs"/>
      </a:defRPr>
    </a:lvl2pPr>
    <a:lvl3pPr marL="914400" algn="l" rtl="0" fontAlgn="base">
      <a:spcBef>
        <a:spcPct val="0"/>
      </a:spcBef>
      <a:spcAft>
        <a:spcPct val="0"/>
      </a:spcAft>
      <a:defRPr sz="2800" kern="1200">
        <a:solidFill>
          <a:schemeClr val="tx1"/>
        </a:solidFill>
        <a:latin typeface="Arial Narrow" pitchFamily="34" charset="0"/>
        <a:ea typeface="+mn-ea"/>
        <a:cs typeface="+mn-cs"/>
      </a:defRPr>
    </a:lvl3pPr>
    <a:lvl4pPr marL="1371600" algn="l" rtl="0" fontAlgn="base">
      <a:spcBef>
        <a:spcPct val="0"/>
      </a:spcBef>
      <a:spcAft>
        <a:spcPct val="0"/>
      </a:spcAft>
      <a:defRPr sz="2800" kern="1200">
        <a:solidFill>
          <a:schemeClr val="tx1"/>
        </a:solidFill>
        <a:latin typeface="Arial Narrow" pitchFamily="34" charset="0"/>
        <a:ea typeface="+mn-ea"/>
        <a:cs typeface="+mn-cs"/>
      </a:defRPr>
    </a:lvl4pPr>
    <a:lvl5pPr marL="1828800" algn="l" rtl="0" fontAlgn="base">
      <a:spcBef>
        <a:spcPct val="0"/>
      </a:spcBef>
      <a:spcAft>
        <a:spcPct val="0"/>
      </a:spcAft>
      <a:defRPr sz="2800" kern="1200">
        <a:solidFill>
          <a:schemeClr val="tx1"/>
        </a:solidFill>
        <a:latin typeface="Arial Narrow" pitchFamily="34" charset="0"/>
        <a:ea typeface="+mn-ea"/>
        <a:cs typeface="+mn-cs"/>
      </a:defRPr>
    </a:lvl5pPr>
    <a:lvl6pPr marL="2286000" algn="l" defTabSz="914400" rtl="0" eaLnBrk="1" latinLnBrk="0" hangingPunct="1">
      <a:defRPr sz="2800" kern="1200">
        <a:solidFill>
          <a:schemeClr val="tx1"/>
        </a:solidFill>
        <a:latin typeface="Arial Narrow" pitchFamily="34" charset="0"/>
        <a:ea typeface="+mn-ea"/>
        <a:cs typeface="+mn-cs"/>
      </a:defRPr>
    </a:lvl6pPr>
    <a:lvl7pPr marL="2743200" algn="l" defTabSz="914400" rtl="0" eaLnBrk="1" latinLnBrk="0" hangingPunct="1">
      <a:defRPr sz="2800" kern="1200">
        <a:solidFill>
          <a:schemeClr val="tx1"/>
        </a:solidFill>
        <a:latin typeface="Arial Narrow" pitchFamily="34" charset="0"/>
        <a:ea typeface="+mn-ea"/>
        <a:cs typeface="+mn-cs"/>
      </a:defRPr>
    </a:lvl7pPr>
    <a:lvl8pPr marL="3200400" algn="l" defTabSz="914400" rtl="0" eaLnBrk="1" latinLnBrk="0" hangingPunct="1">
      <a:defRPr sz="2800" kern="1200">
        <a:solidFill>
          <a:schemeClr val="tx1"/>
        </a:solidFill>
        <a:latin typeface="Arial Narrow" pitchFamily="34" charset="0"/>
        <a:ea typeface="+mn-ea"/>
        <a:cs typeface="+mn-cs"/>
      </a:defRPr>
    </a:lvl8pPr>
    <a:lvl9pPr marL="3657600" algn="l" defTabSz="914400" rtl="0" eaLnBrk="1" latinLnBrk="0" hangingPunct="1">
      <a:defRPr sz="2800" kern="1200">
        <a:solidFill>
          <a:schemeClr val="tx1"/>
        </a:solidFill>
        <a:latin typeface="Arial Narrow"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Estilo medio 2 - Énfasi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9012ECD-51FC-41F1-AA8D-1B2483CD663E}" styleName="Estilo claro 2 - Acento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A111915-BE36-4E01-A7E5-04B1672EAD32}" styleName="Estilo claro 2 - Acento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Estilo claro 3 - Acento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Estilo medio 1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E25E649-3F16-4E02-A733-19D2CDBF48F0}" styleName="Estilo medio 3 - Énfasis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69CF1AB2-1976-4502-BF36-3FF5EA218861}" styleName="Estilo medio 4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3B4B98B0-60AC-42C2-AFA5-B58CD77FA1E5}" styleName="Estilo claro 1 - Acento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797" autoAdjust="0"/>
  </p:normalViewPr>
  <p:slideViewPr>
    <p:cSldViewPr>
      <p:cViewPr>
        <p:scale>
          <a:sx n="84" d="100"/>
          <a:sy n="84" d="100"/>
        </p:scale>
        <p:origin x="-96" y="14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9738" cy="500063"/>
          </a:xfrm>
          <a:prstGeom prst="rect">
            <a:avLst/>
          </a:prstGeom>
        </p:spPr>
        <p:txBody>
          <a:bodyPr vert="horz" lIns="91440" tIns="45720" rIns="91440" bIns="45720" rtlCol="0"/>
          <a:lstStyle>
            <a:lvl1pPr algn="l">
              <a:defRPr sz="1200"/>
            </a:lvl1pPr>
          </a:lstStyle>
          <a:p>
            <a:endParaRPr lang="es-AR"/>
          </a:p>
        </p:txBody>
      </p:sp>
      <p:sp>
        <p:nvSpPr>
          <p:cNvPr id="3" name="2 Marcador de fecha"/>
          <p:cNvSpPr>
            <a:spLocks noGrp="1"/>
          </p:cNvSpPr>
          <p:nvPr>
            <p:ph type="dt" sz="quarter" idx="1"/>
          </p:nvPr>
        </p:nvSpPr>
        <p:spPr>
          <a:xfrm>
            <a:off x="3895725" y="0"/>
            <a:ext cx="2979738" cy="500063"/>
          </a:xfrm>
          <a:prstGeom prst="rect">
            <a:avLst/>
          </a:prstGeom>
        </p:spPr>
        <p:txBody>
          <a:bodyPr vert="horz" lIns="91440" tIns="45720" rIns="91440" bIns="45720" rtlCol="0"/>
          <a:lstStyle>
            <a:lvl1pPr algn="r">
              <a:defRPr sz="1200"/>
            </a:lvl1pPr>
          </a:lstStyle>
          <a:p>
            <a:fld id="{0BB7EA86-04B5-4D8E-9AF7-A631B62BCB61}" type="datetimeFigureOut">
              <a:rPr lang="es-AR" smtClean="0"/>
              <a:t>21/04/2014</a:t>
            </a:fld>
            <a:endParaRPr lang="es-AR"/>
          </a:p>
        </p:txBody>
      </p:sp>
      <p:sp>
        <p:nvSpPr>
          <p:cNvPr id="4" name="3 Marcador de pie de página"/>
          <p:cNvSpPr>
            <a:spLocks noGrp="1"/>
          </p:cNvSpPr>
          <p:nvPr>
            <p:ph type="ftr" sz="quarter" idx="2"/>
          </p:nvPr>
        </p:nvSpPr>
        <p:spPr>
          <a:xfrm>
            <a:off x="0" y="9499600"/>
            <a:ext cx="2979738" cy="500063"/>
          </a:xfrm>
          <a:prstGeom prst="rect">
            <a:avLst/>
          </a:prstGeom>
        </p:spPr>
        <p:txBody>
          <a:bodyPr vert="horz" lIns="91440" tIns="45720" rIns="91440" bIns="45720" rtlCol="0" anchor="b"/>
          <a:lstStyle>
            <a:lvl1pPr algn="l">
              <a:defRPr sz="1200"/>
            </a:lvl1pPr>
          </a:lstStyle>
          <a:p>
            <a:endParaRPr lang="es-AR"/>
          </a:p>
        </p:txBody>
      </p:sp>
      <p:sp>
        <p:nvSpPr>
          <p:cNvPr id="5" name="4 Marcador de número de diapositiva"/>
          <p:cNvSpPr>
            <a:spLocks noGrp="1"/>
          </p:cNvSpPr>
          <p:nvPr>
            <p:ph type="sldNum" sz="quarter" idx="3"/>
          </p:nvPr>
        </p:nvSpPr>
        <p:spPr>
          <a:xfrm>
            <a:off x="3895725" y="9499600"/>
            <a:ext cx="2979738" cy="500063"/>
          </a:xfrm>
          <a:prstGeom prst="rect">
            <a:avLst/>
          </a:prstGeom>
        </p:spPr>
        <p:txBody>
          <a:bodyPr vert="horz" lIns="91440" tIns="45720" rIns="91440" bIns="45720" rtlCol="0" anchor="b"/>
          <a:lstStyle>
            <a:lvl1pPr algn="r">
              <a:defRPr sz="1200"/>
            </a:lvl1pPr>
          </a:lstStyle>
          <a:p>
            <a:fld id="{A6F3FED5-745C-4103-8F9D-F805B6CBA6B8}" type="slidenum">
              <a:rPr lang="es-AR" smtClean="0"/>
              <a:t>‹Nº›</a:t>
            </a:fld>
            <a:endParaRPr lang="es-AR"/>
          </a:p>
        </p:txBody>
      </p:sp>
    </p:spTree>
    <p:extLst>
      <p:ext uri="{BB962C8B-B14F-4D97-AF65-F5344CB8AC3E}">
        <p14:creationId xmlns:p14="http://schemas.microsoft.com/office/powerpoint/2010/main" val="548406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9320" cy="499901"/>
          </a:xfrm>
          <a:prstGeom prst="rect">
            <a:avLst/>
          </a:prstGeom>
        </p:spPr>
        <p:txBody>
          <a:bodyPr vert="horz" lIns="94997" tIns="47499" rIns="94997" bIns="47499" rtlCol="0"/>
          <a:lstStyle>
            <a:lvl1pPr algn="l">
              <a:defRPr sz="1200"/>
            </a:lvl1pPr>
          </a:lstStyle>
          <a:p>
            <a:pPr>
              <a:defRPr/>
            </a:pPr>
            <a:endParaRPr lang="es-AR"/>
          </a:p>
        </p:txBody>
      </p:sp>
      <p:sp>
        <p:nvSpPr>
          <p:cNvPr id="3" name="2 Marcador de fecha"/>
          <p:cNvSpPr>
            <a:spLocks noGrp="1"/>
          </p:cNvSpPr>
          <p:nvPr>
            <p:ph type="dt" idx="1"/>
          </p:nvPr>
        </p:nvSpPr>
        <p:spPr>
          <a:xfrm>
            <a:off x="3896033" y="0"/>
            <a:ext cx="2979319" cy="499901"/>
          </a:xfrm>
          <a:prstGeom prst="rect">
            <a:avLst/>
          </a:prstGeom>
        </p:spPr>
        <p:txBody>
          <a:bodyPr vert="horz" lIns="94997" tIns="47499" rIns="94997" bIns="47499" rtlCol="0"/>
          <a:lstStyle>
            <a:lvl1pPr algn="r">
              <a:defRPr sz="1200"/>
            </a:lvl1pPr>
          </a:lstStyle>
          <a:p>
            <a:pPr>
              <a:defRPr/>
            </a:pPr>
            <a:fld id="{3D4A80D6-D633-4B75-819F-929E5258B710}" type="datetimeFigureOut">
              <a:rPr lang="es-AR"/>
              <a:pPr>
                <a:defRPr/>
              </a:pPr>
              <a:t>21/04/2014</a:t>
            </a:fld>
            <a:endParaRPr lang="es-AR"/>
          </a:p>
        </p:txBody>
      </p:sp>
      <p:sp>
        <p:nvSpPr>
          <p:cNvPr id="4" name="3 Marcador de imagen de diapositiva"/>
          <p:cNvSpPr>
            <a:spLocks noGrp="1" noRot="1" noChangeAspect="1"/>
          </p:cNvSpPr>
          <p:nvPr>
            <p:ph type="sldImg" idx="2"/>
          </p:nvPr>
        </p:nvSpPr>
        <p:spPr>
          <a:xfrm>
            <a:off x="938213" y="750888"/>
            <a:ext cx="5000625" cy="3749675"/>
          </a:xfrm>
          <a:prstGeom prst="rect">
            <a:avLst/>
          </a:prstGeom>
          <a:noFill/>
          <a:ln w="12700">
            <a:solidFill>
              <a:prstClr val="black"/>
            </a:solidFill>
          </a:ln>
        </p:spPr>
        <p:txBody>
          <a:bodyPr vert="horz" lIns="94997" tIns="47499" rIns="94997" bIns="47499" rtlCol="0" anchor="ctr"/>
          <a:lstStyle/>
          <a:p>
            <a:pPr lvl="0"/>
            <a:endParaRPr lang="es-AR" noProof="0" smtClean="0"/>
          </a:p>
        </p:txBody>
      </p:sp>
      <p:sp>
        <p:nvSpPr>
          <p:cNvPr id="5" name="4 Marcador de notas"/>
          <p:cNvSpPr>
            <a:spLocks noGrp="1"/>
          </p:cNvSpPr>
          <p:nvPr>
            <p:ph type="body" sz="quarter" idx="3"/>
          </p:nvPr>
        </p:nvSpPr>
        <p:spPr>
          <a:xfrm>
            <a:off x="687536" y="4749866"/>
            <a:ext cx="5501979" cy="4500724"/>
          </a:xfrm>
          <a:prstGeom prst="rect">
            <a:avLst/>
          </a:prstGeom>
        </p:spPr>
        <p:txBody>
          <a:bodyPr vert="horz" lIns="94997" tIns="47499" rIns="94997" bIns="47499" rtlCol="0">
            <a:normAutofit/>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es-AR" noProof="0" smtClean="0"/>
          </a:p>
        </p:txBody>
      </p:sp>
      <p:sp>
        <p:nvSpPr>
          <p:cNvPr id="6" name="5 Marcador de pie de página"/>
          <p:cNvSpPr>
            <a:spLocks noGrp="1"/>
          </p:cNvSpPr>
          <p:nvPr>
            <p:ph type="ftr" sz="quarter" idx="4"/>
          </p:nvPr>
        </p:nvSpPr>
        <p:spPr>
          <a:xfrm>
            <a:off x="0" y="9499732"/>
            <a:ext cx="2979320" cy="499901"/>
          </a:xfrm>
          <a:prstGeom prst="rect">
            <a:avLst/>
          </a:prstGeom>
        </p:spPr>
        <p:txBody>
          <a:bodyPr vert="horz" lIns="94997" tIns="47499" rIns="94997" bIns="47499" rtlCol="0" anchor="b"/>
          <a:lstStyle>
            <a:lvl1pPr algn="l">
              <a:defRPr sz="1200"/>
            </a:lvl1pPr>
          </a:lstStyle>
          <a:p>
            <a:pPr>
              <a:defRPr/>
            </a:pPr>
            <a:endParaRPr lang="es-AR"/>
          </a:p>
        </p:txBody>
      </p:sp>
      <p:sp>
        <p:nvSpPr>
          <p:cNvPr id="7" name="6 Marcador de número de diapositiva"/>
          <p:cNvSpPr>
            <a:spLocks noGrp="1"/>
          </p:cNvSpPr>
          <p:nvPr>
            <p:ph type="sldNum" sz="quarter" idx="5"/>
          </p:nvPr>
        </p:nvSpPr>
        <p:spPr>
          <a:xfrm>
            <a:off x="3896033" y="9499732"/>
            <a:ext cx="2979319" cy="499901"/>
          </a:xfrm>
          <a:prstGeom prst="rect">
            <a:avLst/>
          </a:prstGeom>
        </p:spPr>
        <p:txBody>
          <a:bodyPr vert="horz" lIns="94997" tIns="47499" rIns="94997" bIns="47499" rtlCol="0" anchor="b"/>
          <a:lstStyle>
            <a:lvl1pPr algn="r">
              <a:defRPr sz="1200"/>
            </a:lvl1pPr>
          </a:lstStyle>
          <a:p>
            <a:pPr>
              <a:defRPr/>
            </a:pPr>
            <a:fld id="{0060CAE1-F94C-4A24-BBD8-7082EBA02A9C}" type="slidenum">
              <a:rPr lang="es-AR"/>
              <a:pPr>
                <a:defRPr/>
              </a:pPr>
              <a:t>‹Nº›</a:t>
            </a:fld>
            <a:endParaRPr lang="es-AR"/>
          </a:p>
        </p:txBody>
      </p:sp>
    </p:spTree>
    <p:extLst>
      <p:ext uri="{BB962C8B-B14F-4D97-AF65-F5344CB8AC3E}">
        <p14:creationId xmlns:p14="http://schemas.microsoft.com/office/powerpoint/2010/main" val="142654653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18435" name="2 Marcador de notas"/>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AR" smtClean="0"/>
          </a:p>
        </p:txBody>
      </p:sp>
      <p:sp>
        <p:nvSpPr>
          <p:cNvPr id="18436"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7C72D28-CCDE-49C0-AD80-3EFD8912E124}" type="slidenum">
              <a:rPr lang="es-AR" smtClean="0"/>
              <a:pPr/>
              <a:t>5</a:t>
            </a:fld>
            <a:endParaRPr lang="es-A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5" y="1604"/>
              <a:ext cx="449"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w="9525">
                <a:noFill/>
                <a:miter lim="800000"/>
                <a:headEnd/>
                <a:tailEnd/>
              </a:ln>
              <a:effectLst/>
            </p:spPr>
            <p:txBody>
              <a:bodyPr wrap="none" anchor="ctr"/>
              <a:lstStyle/>
              <a:p>
                <a:pPr>
                  <a:defRPr/>
                </a:pPr>
                <a:endParaRPr lang="es-AR"/>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defRPr/>
                </a:pPr>
                <a:endParaRPr lang="es-AR"/>
              </a:p>
            </p:txBody>
          </p:sp>
        </p:grpSp>
        <p:grpSp>
          <p:nvGrpSpPr>
            <p:cNvPr id="6" name="Group 6"/>
            <p:cNvGrpSpPr>
              <a:grpSpLocks/>
            </p:cNvGrpSpPr>
            <p:nvPr/>
          </p:nvGrpSpPr>
          <p:grpSpPr bwMode="auto">
            <a:xfrm>
              <a:off x="263" y="1870"/>
              <a:ext cx="466"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w="9525">
                <a:noFill/>
                <a:miter lim="800000"/>
                <a:headEnd/>
                <a:tailEnd/>
              </a:ln>
              <a:effectLst/>
            </p:spPr>
            <p:txBody>
              <a:bodyPr wrap="none" anchor="ctr"/>
              <a:lstStyle/>
              <a:p>
                <a:pPr>
                  <a:defRPr/>
                </a:pPr>
                <a:endParaRPr lang="es-AR"/>
              </a:p>
            </p:txBody>
          </p:sp>
          <p:sp>
            <p:nvSpPr>
              <p:cNvPr id="11"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defRPr/>
                </a:pPr>
                <a:endParaRPr lang="es-AR"/>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defRPr/>
              </a:pPr>
              <a:endParaRPr lang="es-AR"/>
            </a:p>
          </p:txBody>
        </p:sp>
        <p:sp>
          <p:nvSpPr>
            <p:cNvPr id="8" name="Rectangle 10"/>
            <p:cNvSpPr>
              <a:spLocks noChangeArrowheads="1"/>
            </p:cNvSpPr>
            <p:nvPr/>
          </p:nvSpPr>
          <p:spPr bwMode="auto">
            <a:xfrm>
              <a:off x="400" y="1536"/>
              <a:ext cx="20" cy="663"/>
            </a:xfrm>
            <a:prstGeom prst="rect">
              <a:avLst/>
            </a:prstGeom>
            <a:solidFill>
              <a:schemeClr val="bg2"/>
            </a:solidFill>
            <a:ln w="9525">
              <a:noFill/>
              <a:miter lim="800000"/>
              <a:headEnd/>
              <a:tailEnd/>
            </a:ln>
            <a:effectLst/>
          </p:spPr>
          <p:txBody>
            <a:bodyPr wrap="none" anchor="ctr"/>
            <a:lstStyle/>
            <a:p>
              <a:pPr>
                <a:defRPr/>
              </a:pPr>
              <a:endParaRPr lang="es-AR"/>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es-AR"/>
            </a:p>
          </p:txBody>
        </p:sp>
      </p:grpSp>
      <p:sp>
        <p:nvSpPr>
          <p:cNvPr id="31756" name="Rectangle 12"/>
          <p:cNvSpPr>
            <a:spLocks noGrp="1" noChangeArrowheads="1"/>
          </p:cNvSpPr>
          <p:nvPr>
            <p:ph type="ctrTitle"/>
          </p:nvPr>
        </p:nvSpPr>
        <p:spPr>
          <a:xfrm>
            <a:off x="990600" y="1676400"/>
            <a:ext cx="7772400" cy="1462088"/>
          </a:xfrm>
        </p:spPr>
        <p:txBody>
          <a:bodyPr/>
          <a:lstStyle>
            <a:lvl1pPr>
              <a:defRPr/>
            </a:lvl1pPr>
          </a:lstStyle>
          <a:p>
            <a:r>
              <a:rPr lang="es-ES"/>
              <a:t>Haga clic para cambiar el estilo de título	</a:t>
            </a:r>
          </a:p>
        </p:txBody>
      </p:sp>
      <p:sp>
        <p:nvSpPr>
          <p:cNvPr id="31757"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s-ES"/>
              <a:t>Haga clic para modificar el estilo de subtítulo del patrón</a:t>
            </a:r>
          </a:p>
        </p:txBody>
      </p:sp>
      <p:sp>
        <p:nvSpPr>
          <p:cNvPr id="14" name="Rectangle 14"/>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endParaRPr lang="es-ES"/>
          </a:p>
        </p:txBody>
      </p:sp>
      <p:sp>
        <p:nvSpPr>
          <p:cNvPr id="15" name="Rectangle 15"/>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endParaRPr lang="es-ES"/>
          </a:p>
        </p:txBody>
      </p:sp>
      <p:sp>
        <p:nvSpPr>
          <p:cNvPr id="16" name="Rectangle 16"/>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pPr>
              <a:defRPr/>
            </a:pPr>
            <a:fld id="{A332CE8E-98B9-42FA-B131-5E633A013557}" type="slidenum">
              <a:rPr lang="es-ES"/>
              <a:pPr>
                <a:defRPr/>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Rectangle 11"/>
          <p:cNvSpPr>
            <a:spLocks noGrp="1" noChangeArrowheads="1"/>
          </p:cNvSpPr>
          <p:nvPr>
            <p:ph type="dt" sz="half" idx="10"/>
          </p:nvPr>
        </p:nvSpPr>
        <p:spPr>
          <a:ln/>
        </p:spPr>
        <p:txBody>
          <a:bodyPr/>
          <a:lstStyle>
            <a:lvl1pPr>
              <a:defRPr/>
            </a:lvl1pPr>
          </a:lstStyle>
          <a:p>
            <a:pPr>
              <a:defRPr/>
            </a:pPr>
            <a:endParaRPr lang="es-ES"/>
          </a:p>
        </p:txBody>
      </p:sp>
      <p:sp>
        <p:nvSpPr>
          <p:cNvPr id="5" name="Rectangle 12"/>
          <p:cNvSpPr>
            <a:spLocks noGrp="1" noChangeArrowheads="1"/>
          </p:cNvSpPr>
          <p:nvPr>
            <p:ph type="ftr" sz="quarter" idx="11"/>
          </p:nvPr>
        </p:nvSpPr>
        <p:spPr>
          <a:ln/>
        </p:spPr>
        <p:txBody>
          <a:bodyPr/>
          <a:lstStyle>
            <a:lvl1pPr>
              <a:defRPr/>
            </a:lvl1pPr>
          </a:lstStyle>
          <a:p>
            <a:pPr>
              <a:defRPr/>
            </a:pPr>
            <a:endParaRPr lang="es-ES"/>
          </a:p>
        </p:txBody>
      </p:sp>
      <p:sp>
        <p:nvSpPr>
          <p:cNvPr id="6" name="Rectangle 13"/>
          <p:cNvSpPr>
            <a:spLocks noGrp="1" noChangeArrowheads="1"/>
          </p:cNvSpPr>
          <p:nvPr>
            <p:ph type="sldNum" sz="quarter" idx="12"/>
          </p:nvPr>
        </p:nvSpPr>
        <p:spPr>
          <a:ln/>
        </p:spPr>
        <p:txBody>
          <a:bodyPr/>
          <a:lstStyle>
            <a:lvl1pPr>
              <a:defRPr/>
            </a:lvl1pPr>
          </a:lstStyle>
          <a:p>
            <a:pPr>
              <a:defRPr/>
            </a:pPr>
            <a:fld id="{5AE18C29-F907-48FF-A923-CE53339E0A05}" type="slidenum">
              <a:rPr lang="es-ES"/>
              <a:pPr>
                <a:defRPr/>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7004050" y="214313"/>
            <a:ext cx="1951038" cy="5918200"/>
          </a:xfrm>
        </p:spPr>
        <p:txBody>
          <a:bodyPr vert="eaVert"/>
          <a:lstStyle/>
          <a:p>
            <a:r>
              <a:rPr lang="es-ES" smtClean="0"/>
              <a:t>Haga clic para modificar el estilo de título del patrón</a:t>
            </a:r>
            <a:endParaRPr lang="es-AR"/>
          </a:p>
        </p:txBody>
      </p:sp>
      <p:sp>
        <p:nvSpPr>
          <p:cNvPr id="3" name="2 Marcador de texto vertical"/>
          <p:cNvSpPr>
            <a:spLocks noGrp="1"/>
          </p:cNvSpPr>
          <p:nvPr>
            <p:ph type="body" orient="vert" idx="1"/>
          </p:nvPr>
        </p:nvSpPr>
        <p:spPr>
          <a:xfrm>
            <a:off x="1150938" y="214313"/>
            <a:ext cx="5700712" cy="59182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Rectangle 11"/>
          <p:cNvSpPr>
            <a:spLocks noGrp="1" noChangeArrowheads="1"/>
          </p:cNvSpPr>
          <p:nvPr>
            <p:ph type="dt" sz="half" idx="10"/>
          </p:nvPr>
        </p:nvSpPr>
        <p:spPr>
          <a:ln/>
        </p:spPr>
        <p:txBody>
          <a:bodyPr/>
          <a:lstStyle>
            <a:lvl1pPr>
              <a:defRPr/>
            </a:lvl1pPr>
          </a:lstStyle>
          <a:p>
            <a:pPr>
              <a:defRPr/>
            </a:pPr>
            <a:endParaRPr lang="es-ES"/>
          </a:p>
        </p:txBody>
      </p:sp>
      <p:sp>
        <p:nvSpPr>
          <p:cNvPr id="5" name="Rectangle 12"/>
          <p:cNvSpPr>
            <a:spLocks noGrp="1" noChangeArrowheads="1"/>
          </p:cNvSpPr>
          <p:nvPr>
            <p:ph type="ftr" sz="quarter" idx="11"/>
          </p:nvPr>
        </p:nvSpPr>
        <p:spPr>
          <a:ln/>
        </p:spPr>
        <p:txBody>
          <a:bodyPr/>
          <a:lstStyle>
            <a:lvl1pPr>
              <a:defRPr/>
            </a:lvl1pPr>
          </a:lstStyle>
          <a:p>
            <a:pPr>
              <a:defRPr/>
            </a:pPr>
            <a:endParaRPr lang="es-ES"/>
          </a:p>
        </p:txBody>
      </p:sp>
      <p:sp>
        <p:nvSpPr>
          <p:cNvPr id="6" name="Rectangle 13"/>
          <p:cNvSpPr>
            <a:spLocks noGrp="1" noChangeArrowheads="1"/>
          </p:cNvSpPr>
          <p:nvPr>
            <p:ph type="sldNum" sz="quarter" idx="12"/>
          </p:nvPr>
        </p:nvSpPr>
        <p:spPr>
          <a:ln/>
        </p:spPr>
        <p:txBody>
          <a:bodyPr/>
          <a:lstStyle>
            <a:lvl1pPr>
              <a:defRPr/>
            </a:lvl1pPr>
          </a:lstStyle>
          <a:p>
            <a:pPr>
              <a:defRPr/>
            </a:pPr>
            <a:fld id="{44529570-8B2E-4C10-A457-C3AFC1F81844}" type="slidenum">
              <a:rPr lang="es-ES"/>
              <a:pPr>
                <a:defRPr/>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Rectangle 11"/>
          <p:cNvSpPr>
            <a:spLocks noGrp="1" noChangeArrowheads="1"/>
          </p:cNvSpPr>
          <p:nvPr>
            <p:ph type="dt" sz="half" idx="10"/>
          </p:nvPr>
        </p:nvSpPr>
        <p:spPr>
          <a:ln/>
        </p:spPr>
        <p:txBody>
          <a:bodyPr/>
          <a:lstStyle>
            <a:lvl1pPr>
              <a:defRPr/>
            </a:lvl1pPr>
          </a:lstStyle>
          <a:p>
            <a:pPr>
              <a:defRPr/>
            </a:pPr>
            <a:endParaRPr lang="es-ES"/>
          </a:p>
        </p:txBody>
      </p:sp>
      <p:sp>
        <p:nvSpPr>
          <p:cNvPr id="5" name="Rectangle 12"/>
          <p:cNvSpPr>
            <a:spLocks noGrp="1" noChangeArrowheads="1"/>
          </p:cNvSpPr>
          <p:nvPr>
            <p:ph type="ftr" sz="quarter" idx="11"/>
          </p:nvPr>
        </p:nvSpPr>
        <p:spPr>
          <a:ln/>
        </p:spPr>
        <p:txBody>
          <a:bodyPr/>
          <a:lstStyle>
            <a:lvl1pPr>
              <a:defRPr/>
            </a:lvl1pPr>
          </a:lstStyle>
          <a:p>
            <a:pPr>
              <a:defRPr/>
            </a:pPr>
            <a:endParaRPr lang="es-ES"/>
          </a:p>
        </p:txBody>
      </p:sp>
      <p:sp>
        <p:nvSpPr>
          <p:cNvPr id="6" name="Rectangle 13"/>
          <p:cNvSpPr>
            <a:spLocks noGrp="1" noChangeArrowheads="1"/>
          </p:cNvSpPr>
          <p:nvPr>
            <p:ph type="sldNum" sz="quarter" idx="12"/>
          </p:nvPr>
        </p:nvSpPr>
        <p:spPr>
          <a:ln/>
        </p:spPr>
        <p:txBody>
          <a:bodyPr/>
          <a:lstStyle>
            <a:lvl1pPr>
              <a:defRPr/>
            </a:lvl1pPr>
          </a:lstStyle>
          <a:p>
            <a:pPr>
              <a:defRPr/>
            </a:pPr>
            <a:fld id="{624479C9-416E-433F-A8D1-7C5EAB593FC4}" type="slidenum">
              <a:rPr lang="es-ES"/>
              <a:pPr>
                <a:defRPr/>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Rectangle 11"/>
          <p:cNvSpPr>
            <a:spLocks noGrp="1" noChangeArrowheads="1"/>
          </p:cNvSpPr>
          <p:nvPr>
            <p:ph type="dt" sz="half" idx="10"/>
          </p:nvPr>
        </p:nvSpPr>
        <p:spPr>
          <a:ln/>
        </p:spPr>
        <p:txBody>
          <a:bodyPr/>
          <a:lstStyle>
            <a:lvl1pPr>
              <a:defRPr/>
            </a:lvl1pPr>
          </a:lstStyle>
          <a:p>
            <a:pPr>
              <a:defRPr/>
            </a:pPr>
            <a:endParaRPr lang="es-ES"/>
          </a:p>
        </p:txBody>
      </p:sp>
      <p:sp>
        <p:nvSpPr>
          <p:cNvPr id="5" name="Rectangle 12"/>
          <p:cNvSpPr>
            <a:spLocks noGrp="1" noChangeArrowheads="1"/>
          </p:cNvSpPr>
          <p:nvPr>
            <p:ph type="ftr" sz="quarter" idx="11"/>
          </p:nvPr>
        </p:nvSpPr>
        <p:spPr>
          <a:ln/>
        </p:spPr>
        <p:txBody>
          <a:bodyPr/>
          <a:lstStyle>
            <a:lvl1pPr>
              <a:defRPr/>
            </a:lvl1pPr>
          </a:lstStyle>
          <a:p>
            <a:pPr>
              <a:defRPr/>
            </a:pPr>
            <a:endParaRPr lang="es-ES"/>
          </a:p>
        </p:txBody>
      </p:sp>
      <p:sp>
        <p:nvSpPr>
          <p:cNvPr id="6" name="Rectangle 13"/>
          <p:cNvSpPr>
            <a:spLocks noGrp="1" noChangeArrowheads="1"/>
          </p:cNvSpPr>
          <p:nvPr>
            <p:ph type="sldNum" sz="quarter" idx="12"/>
          </p:nvPr>
        </p:nvSpPr>
        <p:spPr>
          <a:ln/>
        </p:spPr>
        <p:txBody>
          <a:bodyPr/>
          <a:lstStyle>
            <a:lvl1pPr>
              <a:defRPr/>
            </a:lvl1pPr>
          </a:lstStyle>
          <a:p>
            <a:pPr>
              <a:defRPr/>
            </a:pPr>
            <a:fld id="{12B49CA8-EAAB-4FFC-88DE-EDA2608773EE}" type="slidenum">
              <a:rPr lang="es-ES"/>
              <a:pPr>
                <a:defRPr/>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contenido"/>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contenido"/>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Rectangle 11"/>
          <p:cNvSpPr>
            <a:spLocks noGrp="1" noChangeArrowheads="1"/>
          </p:cNvSpPr>
          <p:nvPr>
            <p:ph type="dt" sz="half" idx="10"/>
          </p:nvPr>
        </p:nvSpPr>
        <p:spPr>
          <a:ln/>
        </p:spPr>
        <p:txBody>
          <a:bodyPr/>
          <a:lstStyle>
            <a:lvl1pPr>
              <a:defRPr/>
            </a:lvl1pPr>
          </a:lstStyle>
          <a:p>
            <a:pPr>
              <a:defRPr/>
            </a:pPr>
            <a:endParaRPr lang="es-ES"/>
          </a:p>
        </p:txBody>
      </p:sp>
      <p:sp>
        <p:nvSpPr>
          <p:cNvPr id="6" name="Rectangle 12"/>
          <p:cNvSpPr>
            <a:spLocks noGrp="1" noChangeArrowheads="1"/>
          </p:cNvSpPr>
          <p:nvPr>
            <p:ph type="ftr" sz="quarter" idx="11"/>
          </p:nvPr>
        </p:nvSpPr>
        <p:spPr>
          <a:ln/>
        </p:spPr>
        <p:txBody>
          <a:bodyPr/>
          <a:lstStyle>
            <a:lvl1pPr>
              <a:defRPr/>
            </a:lvl1pPr>
          </a:lstStyle>
          <a:p>
            <a:pPr>
              <a:defRPr/>
            </a:pPr>
            <a:endParaRPr lang="es-ES"/>
          </a:p>
        </p:txBody>
      </p:sp>
      <p:sp>
        <p:nvSpPr>
          <p:cNvPr id="7" name="Rectangle 13"/>
          <p:cNvSpPr>
            <a:spLocks noGrp="1" noChangeArrowheads="1"/>
          </p:cNvSpPr>
          <p:nvPr>
            <p:ph type="sldNum" sz="quarter" idx="12"/>
          </p:nvPr>
        </p:nvSpPr>
        <p:spPr>
          <a:ln/>
        </p:spPr>
        <p:txBody>
          <a:bodyPr/>
          <a:lstStyle>
            <a:lvl1pPr>
              <a:defRPr/>
            </a:lvl1pPr>
          </a:lstStyle>
          <a:p>
            <a:pPr>
              <a:defRPr/>
            </a:pPr>
            <a:fld id="{9EFE977C-5D66-4898-A751-BFB9E85EA850}" type="slidenum">
              <a:rPr lang="es-ES"/>
              <a:pPr>
                <a:defRPr/>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s-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7" name="Rectangle 11"/>
          <p:cNvSpPr>
            <a:spLocks noGrp="1" noChangeArrowheads="1"/>
          </p:cNvSpPr>
          <p:nvPr>
            <p:ph type="dt" sz="half" idx="10"/>
          </p:nvPr>
        </p:nvSpPr>
        <p:spPr>
          <a:ln/>
        </p:spPr>
        <p:txBody>
          <a:bodyPr/>
          <a:lstStyle>
            <a:lvl1pPr>
              <a:defRPr/>
            </a:lvl1pPr>
          </a:lstStyle>
          <a:p>
            <a:pPr>
              <a:defRPr/>
            </a:pPr>
            <a:endParaRPr lang="es-ES"/>
          </a:p>
        </p:txBody>
      </p:sp>
      <p:sp>
        <p:nvSpPr>
          <p:cNvPr id="8" name="Rectangle 12"/>
          <p:cNvSpPr>
            <a:spLocks noGrp="1" noChangeArrowheads="1"/>
          </p:cNvSpPr>
          <p:nvPr>
            <p:ph type="ftr" sz="quarter" idx="11"/>
          </p:nvPr>
        </p:nvSpPr>
        <p:spPr>
          <a:ln/>
        </p:spPr>
        <p:txBody>
          <a:bodyPr/>
          <a:lstStyle>
            <a:lvl1pPr>
              <a:defRPr/>
            </a:lvl1pPr>
          </a:lstStyle>
          <a:p>
            <a:pPr>
              <a:defRPr/>
            </a:pPr>
            <a:endParaRPr lang="es-ES"/>
          </a:p>
        </p:txBody>
      </p:sp>
      <p:sp>
        <p:nvSpPr>
          <p:cNvPr id="9" name="Rectangle 13"/>
          <p:cNvSpPr>
            <a:spLocks noGrp="1" noChangeArrowheads="1"/>
          </p:cNvSpPr>
          <p:nvPr>
            <p:ph type="sldNum" sz="quarter" idx="12"/>
          </p:nvPr>
        </p:nvSpPr>
        <p:spPr>
          <a:ln/>
        </p:spPr>
        <p:txBody>
          <a:bodyPr/>
          <a:lstStyle>
            <a:lvl1pPr>
              <a:defRPr/>
            </a:lvl1pPr>
          </a:lstStyle>
          <a:p>
            <a:pPr>
              <a:defRPr/>
            </a:pPr>
            <a:fld id="{12CA127E-D5D6-4AB0-8CFD-3D17F788C3B2}" type="slidenum">
              <a:rPr lang="es-ES"/>
              <a:pPr>
                <a:defRPr/>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Rectangle 11"/>
          <p:cNvSpPr>
            <a:spLocks noGrp="1" noChangeArrowheads="1"/>
          </p:cNvSpPr>
          <p:nvPr>
            <p:ph type="dt" sz="half" idx="10"/>
          </p:nvPr>
        </p:nvSpPr>
        <p:spPr>
          <a:ln/>
        </p:spPr>
        <p:txBody>
          <a:bodyPr/>
          <a:lstStyle>
            <a:lvl1pPr>
              <a:defRPr/>
            </a:lvl1pPr>
          </a:lstStyle>
          <a:p>
            <a:pPr>
              <a:defRPr/>
            </a:pPr>
            <a:endParaRPr lang="es-ES"/>
          </a:p>
        </p:txBody>
      </p:sp>
      <p:sp>
        <p:nvSpPr>
          <p:cNvPr id="4" name="Rectangle 12"/>
          <p:cNvSpPr>
            <a:spLocks noGrp="1" noChangeArrowheads="1"/>
          </p:cNvSpPr>
          <p:nvPr>
            <p:ph type="ftr" sz="quarter" idx="11"/>
          </p:nvPr>
        </p:nvSpPr>
        <p:spPr>
          <a:ln/>
        </p:spPr>
        <p:txBody>
          <a:bodyPr/>
          <a:lstStyle>
            <a:lvl1pPr>
              <a:defRPr/>
            </a:lvl1pPr>
          </a:lstStyle>
          <a:p>
            <a:pPr>
              <a:defRPr/>
            </a:pPr>
            <a:endParaRPr lang="es-ES"/>
          </a:p>
        </p:txBody>
      </p:sp>
      <p:sp>
        <p:nvSpPr>
          <p:cNvPr id="5" name="Rectangle 13"/>
          <p:cNvSpPr>
            <a:spLocks noGrp="1" noChangeArrowheads="1"/>
          </p:cNvSpPr>
          <p:nvPr>
            <p:ph type="sldNum" sz="quarter" idx="12"/>
          </p:nvPr>
        </p:nvSpPr>
        <p:spPr>
          <a:ln/>
        </p:spPr>
        <p:txBody>
          <a:bodyPr/>
          <a:lstStyle>
            <a:lvl1pPr>
              <a:defRPr/>
            </a:lvl1pPr>
          </a:lstStyle>
          <a:p>
            <a:pPr>
              <a:defRPr/>
            </a:pPr>
            <a:fld id="{02A97A4F-E6C2-4DBF-9706-D8B3DC39953A}" type="slidenum">
              <a:rPr lang="es-ES"/>
              <a:pPr>
                <a:defRPr/>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s-ES"/>
          </a:p>
        </p:txBody>
      </p:sp>
      <p:sp>
        <p:nvSpPr>
          <p:cNvPr id="3" name="Rectangle 12"/>
          <p:cNvSpPr>
            <a:spLocks noGrp="1" noChangeArrowheads="1"/>
          </p:cNvSpPr>
          <p:nvPr>
            <p:ph type="ftr" sz="quarter" idx="11"/>
          </p:nvPr>
        </p:nvSpPr>
        <p:spPr>
          <a:ln/>
        </p:spPr>
        <p:txBody>
          <a:bodyPr/>
          <a:lstStyle>
            <a:lvl1pPr>
              <a:defRPr/>
            </a:lvl1pPr>
          </a:lstStyle>
          <a:p>
            <a:pPr>
              <a:defRPr/>
            </a:pPr>
            <a:endParaRPr lang="es-ES"/>
          </a:p>
        </p:txBody>
      </p:sp>
      <p:sp>
        <p:nvSpPr>
          <p:cNvPr id="4" name="Rectangle 13"/>
          <p:cNvSpPr>
            <a:spLocks noGrp="1" noChangeArrowheads="1"/>
          </p:cNvSpPr>
          <p:nvPr>
            <p:ph type="sldNum" sz="quarter" idx="12"/>
          </p:nvPr>
        </p:nvSpPr>
        <p:spPr>
          <a:ln/>
        </p:spPr>
        <p:txBody>
          <a:bodyPr/>
          <a:lstStyle>
            <a:lvl1pPr>
              <a:defRPr/>
            </a:lvl1pPr>
          </a:lstStyle>
          <a:p>
            <a:pPr>
              <a:defRPr/>
            </a:pPr>
            <a:fld id="{578DA903-449E-4218-A789-1E5F3CFD387F}" type="slidenum">
              <a:rPr lang="es-ES"/>
              <a:pPr>
                <a:defRPr/>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lstStyle>
            <a:lvl1pPr algn="l">
              <a:defRPr sz="2000" b="1"/>
            </a:lvl1pPr>
          </a:lstStyle>
          <a:p>
            <a:r>
              <a:rPr lang="es-ES" smtClean="0"/>
              <a:t>Haga clic para modificar el estilo de título del patrón</a:t>
            </a:r>
            <a:endParaRPr lang="es-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11"/>
          <p:cNvSpPr>
            <a:spLocks noGrp="1" noChangeArrowheads="1"/>
          </p:cNvSpPr>
          <p:nvPr>
            <p:ph type="dt" sz="half" idx="10"/>
          </p:nvPr>
        </p:nvSpPr>
        <p:spPr>
          <a:ln/>
        </p:spPr>
        <p:txBody>
          <a:bodyPr/>
          <a:lstStyle>
            <a:lvl1pPr>
              <a:defRPr/>
            </a:lvl1pPr>
          </a:lstStyle>
          <a:p>
            <a:pPr>
              <a:defRPr/>
            </a:pPr>
            <a:endParaRPr lang="es-ES"/>
          </a:p>
        </p:txBody>
      </p:sp>
      <p:sp>
        <p:nvSpPr>
          <p:cNvPr id="6" name="Rectangle 12"/>
          <p:cNvSpPr>
            <a:spLocks noGrp="1" noChangeArrowheads="1"/>
          </p:cNvSpPr>
          <p:nvPr>
            <p:ph type="ftr" sz="quarter" idx="11"/>
          </p:nvPr>
        </p:nvSpPr>
        <p:spPr>
          <a:ln/>
        </p:spPr>
        <p:txBody>
          <a:bodyPr/>
          <a:lstStyle>
            <a:lvl1pPr>
              <a:defRPr/>
            </a:lvl1pPr>
          </a:lstStyle>
          <a:p>
            <a:pPr>
              <a:defRPr/>
            </a:pPr>
            <a:endParaRPr lang="es-ES"/>
          </a:p>
        </p:txBody>
      </p:sp>
      <p:sp>
        <p:nvSpPr>
          <p:cNvPr id="7" name="Rectangle 13"/>
          <p:cNvSpPr>
            <a:spLocks noGrp="1" noChangeArrowheads="1"/>
          </p:cNvSpPr>
          <p:nvPr>
            <p:ph type="sldNum" sz="quarter" idx="12"/>
          </p:nvPr>
        </p:nvSpPr>
        <p:spPr>
          <a:ln/>
        </p:spPr>
        <p:txBody>
          <a:bodyPr/>
          <a:lstStyle>
            <a:lvl1pPr>
              <a:defRPr/>
            </a:lvl1pPr>
          </a:lstStyle>
          <a:p>
            <a:pPr>
              <a:defRPr/>
            </a:pPr>
            <a:fld id="{5FDE76C5-1680-4B4D-89BA-14D520A8DAA1}" type="slidenum">
              <a:rPr lang="es-ES"/>
              <a:pPr>
                <a:defRPr/>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lstStyle>
            <a:lvl1pPr algn="l">
              <a:defRPr sz="2000" b="1"/>
            </a:lvl1pPr>
          </a:lstStyle>
          <a:p>
            <a:r>
              <a:rPr lang="es-ES" smtClean="0"/>
              <a:t>Haga clic para modificar el estilo de título del patrón</a:t>
            </a:r>
            <a:endParaRPr lang="es-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AR"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11"/>
          <p:cNvSpPr>
            <a:spLocks noGrp="1" noChangeArrowheads="1"/>
          </p:cNvSpPr>
          <p:nvPr>
            <p:ph type="dt" sz="half" idx="10"/>
          </p:nvPr>
        </p:nvSpPr>
        <p:spPr>
          <a:ln/>
        </p:spPr>
        <p:txBody>
          <a:bodyPr/>
          <a:lstStyle>
            <a:lvl1pPr>
              <a:defRPr/>
            </a:lvl1pPr>
          </a:lstStyle>
          <a:p>
            <a:pPr>
              <a:defRPr/>
            </a:pPr>
            <a:endParaRPr lang="es-ES"/>
          </a:p>
        </p:txBody>
      </p:sp>
      <p:sp>
        <p:nvSpPr>
          <p:cNvPr id="6" name="Rectangle 12"/>
          <p:cNvSpPr>
            <a:spLocks noGrp="1" noChangeArrowheads="1"/>
          </p:cNvSpPr>
          <p:nvPr>
            <p:ph type="ftr" sz="quarter" idx="11"/>
          </p:nvPr>
        </p:nvSpPr>
        <p:spPr>
          <a:ln/>
        </p:spPr>
        <p:txBody>
          <a:bodyPr/>
          <a:lstStyle>
            <a:lvl1pPr>
              <a:defRPr/>
            </a:lvl1pPr>
          </a:lstStyle>
          <a:p>
            <a:pPr>
              <a:defRPr/>
            </a:pPr>
            <a:endParaRPr lang="es-ES"/>
          </a:p>
        </p:txBody>
      </p:sp>
      <p:sp>
        <p:nvSpPr>
          <p:cNvPr id="7" name="Rectangle 13"/>
          <p:cNvSpPr>
            <a:spLocks noGrp="1" noChangeArrowheads="1"/>
          </p:cNvSpPr>
          <p:nvPr>
            <p:ph type="sldNum" sz="quarter" idx="12"/>
          </p:nvPr>
        </p:nvSpPr>
        <p:spPr>
          <a:ln/>
        </p:spPr>
        <p:txBody>
          <a:bodyPr/>
          <a:lstStyle>
            <a:lvl1pPr>
              <a:defRPr/>
            </a:lvl1pPr>
          </a:lstStyle>
          <a:p>
            <a:pPr>
              <a:defRPr/>
            </a:pPr>
            <a:fld id="{E116428D-FC70-4688-90A0-F537919F0DCC}" type="slidenum">
              <a:rPr lang="es-ES"/>
              <a:pPr>
                <a:defRPr/>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ChangeArrowheads="1"/>
          </p:cNvSpPr>
          <p:nvPr/>
        </p:nvSpPr>
        <p:spPr bwMode="ltGray">
          <a:xfrm>
            <a:off x="417513" y="1098550"/>
            <a:ext cx="438150" cy="474663"/>
          </a:xfrm>
          <a:prstGeom prst="rect">
            <a:avLst/>
          </a:prstGeom>
          <a:solidFill>
            <a:schemeClr val="accent2"/>
          </a:solidFill>
          <a:ln w="9525">
            <a:noFill/>
            <a:miter lim="800000"/>
            <a:headEnd/>
            <a:tailEnd/>
          </a:ln>
          <a:effectLst/>
        </p:spPr>
        <p:txBody>
          <a:bodyPr wrap="none" anchor="ctr"/>
          <a:lstStyle/>
          <a:p>
            <a:pPr algn="ctr">
              <a:defRPr/>
            </a:pPr>
            <a:endParaRPr kumimoji="1" lang="es-AR" sz="2400">
              <a:latin typeface="Tahoma" pitchFamily="34" charset="0"/>
            </a:endParaRPr>
          </a:p>
        </p:txBody>
      </p:sp>
      <p:sp>
        <p:nvSpPr>
          <p:cNvPr id="30723"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a:defRPr/>
            </a:pPr>
            <a:endParaRPr kumimoji="1" lang="es-AR" sz="2400">
              <a:latin typeface="Tahoma" pitchFamily="34" charset="0"/>
            </a:endParaRPr>
          </a:p>
        </p:txBody>
      </p:sp>
      <p:sp>
        <p:nvSpPr>
          <p:cNvPr id="30724" name="Rectangle 4"/>
          <p:cNvSpPr>
            <a:spLocks noChangeArrowheads="1"/>
          </p:cNvSpPr>
          <p:nvPr/>
        </p:nvSpPr>
        <p:spPr bwMode="ltGray">
          <a:xfrm>
            <a:off x="541338" y="1520825"/>
            <a:ext cx="422275" cy="474663"/>
          </a:xfrm>
          <a:prstGeom prst="rect">
            <a:avLst/>
          </a:prstGeom>
          <a:solidFill>
            <a:schemeClr val="folHlink"/>
          </a:solidFill>
          <a:ln w="9525">
            <a:noFill/>
            <a:miter lim="800000"/>
            <a:headEnd/>
            <a:tailEnd/>
          </a:ln>
          <a:effectLst/>
        </p:spPr>
        <p:txBody>
          <a:bodyPr wrap="none" anchor="ctr"/>
          <a:lstStyle/>
          <a:p>
            <a:pPr algn="ctr">
              <a:defRPr/>
            </a:pPr>
            <a:endParaRPr kumimoji="1" lang="es-AR" sz="2400">
              <a:latin typeface="Tahoma" pitchFamily="34" charset="0"/>
            </a:endParaRPr>
          </a:p>
        </p:txBody>
      </p:sp>
      <p:sp>
        <p:nvSpPr>
          <p:cNvPr id="30725"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kumimoji="1" lang="es-AR" sz="2400">
              <a:latin typeface="Tahoma" pitchFamily="34" charset="0"/>
            </a:endParaRPr>
          </a:p>
        </p:txBody>
      </p:sp>
      <p:sp>
        <p:nvSpPr>
          <p:cNvPr id="30726"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lgn="ctr">
              <a:defRPr/>
            </a:pPr>
            <a:endParaRPr kumimoji="1" lang="es-AR" sz="2400">
              <a:latin typeface="Tahoma" pitchFamily="34" charset="0"/>
            </a:endParaRPr>
          </a:p>
        </p:txBody>
      </p:sp>
      <p:sp>
        <p:nvSpPr>
          <p:cNvPr id="30727" name="Rectangle 7"/>
          <p:cNvSpPr>
            <a:spLocks noChangeArrowheads="1"/>
          </p:cNvSpPr>
          <p:nvPr/>
        </p:nvSpPr>
        <p:spPr bwMode="gray">
          <a:xfrm>
            <a:off x="762000" y="990600"/>
            <a:ext cx="31750" cy="1052513"/>
          </a:xfrm>
          <a:prstGeom prst="rect">
            <a:avLst/>
          </a:prstGeom>
          <a:solidFill>
            <a:schemeClr val="bg2"/>
          </a:solidFill>
          <a:ln w="9525">
            <a:noFill/>
            <a:miter lim="800000"/>
            <a:headEnd/>
            <a:tailEnd/>
          </a:ln>
          <a:effectLst/>
        </p:spPr>
        <p:txBody>
          <a:bodyPr wrap="none" anchor="ctr"/>
          <a:lstStyle/>
          <a:p>
            <a:pPr algn="ctr">
              <a:defRPr/>
            </a:pPr>
            <a:endParaRPr kumimoji="1" lang="es-AR" sz="2400">
              <a:latin typeface="Tahoma" pitchFamily="34" charset="0"/>
            </a:endParaRPr>
          </a:p>
        </p:txBody>
      </p:sp>
      <p:sp>
        <p:nvSpPr>
          <p:cNvPr id="30728"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a:defRPr/>
            </a:pPr>
            <a:endParaRPr kumimoji="1" lang="es-AR" sz="2400">
              <a:latin typeface="Tahoma" pitchFamily="34" charset="0"/>
            </a:endParaRPr>
          </a:p>
        </p:txBody>
      </p:sp>
      <p:sp>
        <p:nvSpPr>
          <p:cNvPr id="1033" name="Rectangle 9"/>
          <p:cNvSpPr>
            <a:spLocks noGrp="1" noChangeArrowheads="1"/>
          </p:cNvSpPr>
          <p:nvPr>
            <p:ph type="title"/>
          </p:nvPr>
        </p:nvSpPr>
        <p:spPr bwMode="auto">
          <a:xfrm>
            <a:off x="1150938" y="214313"/>
            <a:ext cx="7793037" cy="146208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s-ES" smtClean="0"/>
              <a:t>Haga clic para cambiar el estilo de título	</a:t>
            </a:r>
          </a:p>
        </p:txBody>
      </p:sp>
      <p:sp>
        <p:nvSpPr>
          <p:cNvPr id="1034" name="Rectangle 10"/>
          <p:cNvSpPr>
            <a:spLocks noGrp="1" noChangeArrowheads="1"/>
          </p:cNvSpPr>
          <p:nvPr>
            <p:ph type="body" idx="1"/>
          </p:nvPr>
        </p:nvSpPr>
        <p:spPr bwMode="auto">
          <a:xfrm>
            <a:off x="1182688" y="2017713"/>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30731" name="Rectangle 11"/>
          <p:cNvSpPr>
            <a:spLocks noGrp="1" noChangeArrowheads="1"/>
          </p:cNvSpPr>
          <p:nvPr>
            <p:ph type="dt" sz="half" idx="2"/>
          </p:nvPr>
        </p:nvSpPr>
        <p:spPr bwMode="auto">
          <a:xfrm>
            <a:off x="11620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atin typeface="+mn-lt"/>
              </a:defRPr>
            </a:lvl1pPr>
          </a:lstStyle>
          <a:p>
            <a:pPr>
              <a:defRPr/>
            </a:pPr>
            <a:endParaRPr lang="es-ES"/>
          </a:p>
        </p:txBody>
      </p:sp>
      <p:sp>
        <p:nvSpPr>
          <p:cNvPr id="30732" name="Rectangle 12"/>
          <p:cNvSpPr>
            <a:spLocks noGrp="1" noChangeArrowheads="1"/>
          </p:cNvSpPr>
          <p:nvPr>
            <p:ph type="ftr" sz="quarter" idx="3"/>
          </p:nvPr>
        </p:nvSpPr>
        <p:spPr bwMode="auto">
          <a:xfrm>
            <a:off x="36576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atin typeface="+mn-lt"/>
              </a:defRPr>
            </a:lvl1pPr>
          </a:lstStyle>
          <a:p>
            <a:pPr>
              <a:defRPr/>
            </a:pPr>
            <a:endParaRPr lang="es-ES"/>
          </a:p>
        </p:txBody>
      </p:sp>
      <p:sp>
        <p:nvSpPr>
          <p:cNvPr id="30733" name="Rectangle 13"/>
          <p:cNvSpPr>
            <a:spLocks noGrp="1" noChangeArrowheads="1"/>
          </p:cNvSpPr>
          <p:nvPr>
            <p:ph type="sldNum" sz="quarter" idx="4"/>
          </p:nvPr>
        </p:nvSpPr>
        <p:spPr bwMode="auto">
          <a:xfrm>
            <a:off x="70421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atin typeface="+mn-lt"/>
              </a:defRPr>
            </a:lvl1pPr>
          </a:lstStyle>
          <a:p>
            <a:pPr>
              <a:defRPr/>
            </a:pPr>
            <a:fld id="{C5B90347-A4F8-44F8-BCE4-20A559E7F585}" type="slidenum">
              <a:rPr lang="es-ES"/>
              <a:pPr>
                <a:defRPr/>
              </a:pPr>
              <a:t>‹Nº›</a:t>
            </a:fld>
            <a:endParaRPr lang="es-ES"/>
          </a:p>
        </p:txBody>
      </p:sp>
    </p:spTree>
  </p:cSld>
  <p:clrMap bg1="lt1" tx1="dk1" bg2="lt2" tx2="dk2" accent1="accent1" accent2="accent2" accent3="accent3" accent4="accent4" accent5="accent5" accent6="accent6" hlink="hlink" folHlink="folHlink"/>
  <p:sldLayoutIdLst>
    <p:sldLayoutId id="2147483722" r:id="rId1"/>
    <p:sldLayoutId id="2147483721" r:id="rId2"/>
    <p:sldLayoutId id="2147483720" r:id="rId3"/>
    <p:sldLayoutId id="2147483719" r:id="rId4"/>
    <p:sldLayoutId id="2147483718" r:id="rId5"/>
    <p:sldLayoutId id="2147483717" r:id="rId6"/>
    <p:sldLayoutId id="2147483716" r:id="rId7"/>
    <p:sldLayoutId id="2147483715" r:id="rId8"/>
    <p:sldLayoutId id="2147483714" r:id="rId9"/>
    <p:sldLayoutId id="2147483713" r:id="rId10"/>
    <p:sldLayoutId id="2147483712" r:id="rId11"/>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itchFamily="34" charset="0"/>
        </a:defRPr>
      </a:lvl2pPr>
      <a:lvl3pPr algn="l" rtl="0" eaLnBrk="0" fontAlgn="base" hangingPunct="0">
        <a:spcBef>
          <a:spcPct val="0"/>
        </a:spcBef>
        <a:spcAft>
          <a:spcPct val="0"/>
        </a:spcAft>
        <a:defRPr sz="4400">
          <a:solidFill>
            <a:schemeClr val="tx2"/>
          </a:solidFill>
          <a:latin typeface="Tahoma" pitchFamily="34" charset="0"/>
        </a:defRPr>
      </a:lvl3pPr>
      <a:lvl4pPr algn="l" rtl="0" eaLnBrk="0" fontAlgn="base" hangingPunct="0">
        <a:spcBef>
          <a:spcPct val="0"/>
        </a:spcBef>
        <a:spcAft>
          <a:spcPct val="0"/>
        </a:spcAft>
        <a:defRPr sz="4400">
          <a:solidFill>
            <a:schemeClr val="tx2"/>
          </a:solidFill>
          <a:latin typeface="Tahoma" pitchFamily="34" charset="0"/>
        </a:defRPr>
      </a:lvl4pPr>
      <a:lvl5pPr algn="l" rtl="0" eaLnBrk="0" fontAlgn="base" hangingPunct="0">
        <a:spcBef>
          <a:spcPct val="0"/>
        </a:spcBef>
        <a:spcAft>
          <a:spcPct val="0"/>
        </a:spcAft>
        <a:defRPr sz="4400">
          <a:solidFill>
            <a:schemeClr val="tx2"/>
          </a:solidFill>
          <a:latin typeface="Tahoma" pitchFamily="34" charset="0"/>
        </a:defRPr>
      </a:lvl5pPr>
      <a:lvl6pPr marL="457200" algn="l" rtl="0" fontAlgn="base">
        <a:spcBef>
          <a:spcPct val="0"/>
        </a:spcBef>
        <a:spcAft>
          <a:spcPct val="0"/>
        </a:spcAft>
        <a:defRPr sz="4400">
          <a:solidFill>
            <a:schemeClr val="tx2"/>
          </a:solidFill>
          <a:latin typeface="Tahoma" pitchFamily="34" charset="0"/>
        </a:defRPr>
      </a:lvl6pPr>
      <a:lvl7pPr marL="914400" algn="l" rtl="0" fontAlgn="base">
        <a:spcBef>
          <a:spcPct val="0"/>
        </a:spcBef>
        <a:spcAft>
          <a:spcPct val="0"/>
        </a:spcAft>
        <a:defRPr sz="4400">
          <a:solidFill>
            <a:schemeClr val="tx2"/>
          </a:solidFill>
          <a:latin typeface="Tahoma" pitchFamily="34" charset="0"/>
        </a:defRPr>
      </a:lvl7pPr>
      <a:lvl8pPr marL="1371600" algn="l" rtl="0" fontAlgn="base">
        <a:spcBef>
          <a:spcPct val="0"/>
        </a:spcBef>
        <a:spcAft>
          <a:spcPct val="0"/>
        </a:spcAft>
        <a:defRPr sz="4400">
          <a:solidFill>
            <a:schemeClr val="tx2"/>
          </a:solidFill>
          <a:latin typeface="Tahoma" pitchFamily="34" charset="0"/>
        </a:defRPr>
      </a:lvl8pPr>
      <a:lvl9pPr marL="1828800" algn="l" rtl="0" fontAlgn="base">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5"/>
          <p:cNvSpPr>
            <a:spLocks noGrp="1" noChangeArrowheads="1"/>
          </p:cNvSpPr>
          <p:nvPr>
            <p:ph type="ctrTitle"/>
          </p:nvPr>
        </p:nvSpPr>
        <p:spPr>
          <a:xfrm>
            <a:off x="755650" y="1125538"/>
            <a:ext cx="8059738" cy="1582737"/>
          </a:xfrm>
        </p:spPr>
        <p:txBody>
          <a:bodyPr/>
          <a:lstStyle/>
          <a:p>
            <a:pPr algn="ctr" eaLnBrk="1" hangingPunct="1"/>
            <a:r>
              <a:rPr lang="es-AR" sz="2400" b="1" dirty="0" smtClean="0">
                <a:solidFill>
                  <a:schemeClr val="tx1"/>
                </a:solidFill>
                <a:latin typeface="Arial Narrow" pitchFamily="34" charset="0"/>
              </a:rPr>
              <a:t>DEMOCRATIZACIÓN DE LA EDUCACIÓN SUPERIOR Y POLITICAS PUBLICAS DE INCLUSIÓN EN AMERICA LATINA</a:t>
            </a:r>
            <a:endParaRPr lang="es-ES" sz="2400" b="1" dirty="0" smtClean="0">
              <a:solidFill>
                <a:schemeClr val="tx1"/>
              </a:solidFill>
              <a:latin typeface="Arial Narrow" pitchFamily="34" charset="0"/>
            </a:endParaRPr>
          </a:p>
        </p:txBody>
      </p:sp>
      <p:sp>
        <p:nvSpPr>
          <p:cNvPr id="3075" name="Rectangle 26"/>
          <p:cNvSpPr>
            <a:spLocks noGrp="1" noChangeArrowheads="1"/>
          </p:cNvSpPr>
          <p:nvPr>
            <p:ph type="subTitle" idx="1"/>
          </p:nvPr>
        </p:nvSpPr>
        <p:spPr>
          <a:xfrm>
            <a:off x="1371600" y="3933825"/>
            <a:ext cx="6400800" cy="1727200"/>
          </a:xfrm>
        </p:spPr>
        <p:txBody>
          <a:bodyPr/>
          <a:lstStyle/>
          <a:p>
            <a:pPr eaLnBrk="1" hangingPunct="1">
              <a:lnSpc>
                <a:spcPct val="90000"/>
              </a:lnSpc>
            </a:pPr>
            <a:endParaRPr lang="es-AR" sz="2200" b="1" smtClean="0">
              <a:latin typeface="Arial Narrow" pitchFamily="34" charset="0"/>
            </a:endParaRPr>
          </a:p>
          <a:p>
            <a:pPr eaLnBrk="1" hangingPunct="1">
              <a:lnSpc>
                <a:spcPct val="90000"/>
              </a:lnSpc>
            </a:pPr>
            <a:r>
              <a:rPr lang="es-AR" sz="2200" b="1" smtClean="0">
                <a:latin typeface="Arial Narrow" pitchFamily="34" charset="0"/>
              </a:rPr>
              <a:t>Dr. CLAUDIO SUASNÁBAR</a:t>
            </a:r>
          </a:p>
          <a:p>
            <a:pPr eaLnBrk="1" hangingPunct="1">
              <a:lnSpc>
                <a:spcPct val="90000"/>
              </a:lnSpc>
            </a:pPr>
            <a:r>
              <a:rPr lang="es-AR" sz="2200" smtClean="0">
                <a:latin typeface="Arial Narrow" pitchFamily="34" charset="0"/>
              </a:rPr>
              <a:t>Universidad Nacional de La Plata</a:t>
            </a:r>
          </a:p>
          <a:p>
            <a:pPr eaLnBrk="1" hangingPunct="1">
              <a:lnSpc>
                <a:spcPct val="90000"/>
              </a:lnSpc>
            </a:pPr>
            <a:r>
              <a:rPr lang="es-AR" sz="2200" smtClean="0">
                <a:latin typeface="Arial Narrow" pitchFamily="34" charset="0"/>
              </a:rPr>
              <a:t>Argentina</a:t>
            </a:r>
            <a:endParaRPr lang="es-ES" sz="2200" smtClean="0">
              <a:latin typeface="Arial Narrow" pitchFamily="34" charset="0"/>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1 Título"/>
          <p:cNvSpPr>
            <a:spLocks noGrp="1"/>
          </p:cNvSpPr>
          <p:nvPr>
            <p:ph type="title"/>
          </p:nvPr>
        </p:nvSpPr>
        <p:spPr>
          <a:xfrm>
            <a:off x="1150938" y="785813"/>
            <a:ext cx="7793037" cy="890587"/>
          </a:xfrm>
        </p:spPr>
        <p:txBody>
          <a:bodyPr/>
          <a:lstStyle/>
          <a:p>
            <a:pPr eaLnBrk="1" hangingPunct="1"/>
            <a:r>
              <a:rPr lang="es-ES" sz="2400" b="1" dirty="0" smtClean="0">
                <a:solidFill>
                  <a:schemeClr val="tx1"/>
                </a:solidFill>
                <a:latin typeface="Arial Narrow" pitchFamily="34" charset="0"/>
              </a:rPr>
              <a:t>Políticas nacionales de acceso, expansión e inclusión </a:t>
            </a:r>
            <a:endParaRPr lang="es-AR" sz="2400" b="1" dirty="0" smtClean="0">
              <a:solidFill>
                <a:schemeClr val="tx1"/>
              </a:solidFill>
              <a:latin typeface="Arial Narrow" pitchFamily="34" charset="0"/>
            </a:endParaRPr>
          </a:p>
        </p:txBody>
      </p:sp>
      <p:graphicFrame>
        <p:nvGraphicFramePr>
          <p:cNvPr id="4" name="3 Marcador de contenido"/>
          <p:cNvGraphicFramePr>
            <a:graphicFrameLocks noGrp="1"/>
          </p:cNvGraphicFramePr>
          <p:nvPr>
            <p:ph idx="1"/>
          </p:nvPr>
        </p:nvGraphicFramePr>
        <p:xfrm>
          <a:off x="1071561" y="2071688"/>
          <a:ext cx="7572404" cy="4567872"/>
        </p:xfrm>
        <a:graphic>
          <a:graphicData uri="http://schemas.openxmlformats.org/drawingml/2006/table">
            <a:tbl>
              <a:tblPr firstRow="1" bandRow="1">
                <a:tableStyleId>{5C22544A-7EE6-4342-B048-85BDC9FD1C3A}</a:tableStyleId>
              </a:tblPr>
              <a:tblGrid>
                <a:gridCol w="1142985"/>
                <a:gridCol w="1928826"/>
                <a:gridCol w="2286016"/>
                <a:gridCol w="2214577"/>
              </a:tblGrid>
              <a:tr h="363696">
                <a:tc>
                  <a:txBody>
                    <a:bodyPr/>
                    <a:lstStyle/>
                    <a:p>
                      <a:endParaRPr lang="es-AR" sz="1400" dirty="0">
                        <a:latin typeface="Arial Narrow" pitchFamily="34" charset="0"/>
                      </a:endParaRPr>
                    </a:p>
                  </a:txBody>
                  <a:tcPr/>
                </a:tc>
                <a:tc>
                  <a:txBody>
                    <a:bodyPr/>
                    <a:lstStyle/>
                    <a:p>
                      <a:pPr algn="ctr"/>
                      <a:r>
                        <a:rPr lang="es-ES" sz="1400" b="0" dirty="0" smtClean="0">
                          <a:solidFill>
                            <a:schemeClr val="tx1"/>
                          </a:solidFill>
                          <a:latin typeface="Arial Narrow" pitchFamily="34" charset="0"/>
                        </a:rPr>
                        <a:t>Acceso</a:t>
                      </a:r>
                      <a:endParaRPr lang="es-AR" sz="1400" b="0" dirty="0">
                        <a:solidFill>
                          <a:schemeClr val="tx1"/>
                        </a:solidFill>
                        <a:latin typeface="Arial Narrow" pitchFamily="34" charset="0"/>
                      </a:endParaRPr>
                    </a:p>
                  </a:txBody>
                  <a:tcPr/>
                </a:tc>
                <a:tc>
                  <a:txBody>
                    <a:bodyPr/>
                    <a:lstStyle/>
                    <a:p>
                      <a:pPr algn="ctr"/>
                      <a:r>
                        <a:rPr lang="es-ES" sz="1400" b="0" dirty="0" smtClean="0">
                          <a:solidFill>
                            <a:schemeClr val="tx1"/>
                          </a:solidFill>
                          <a:latin typeface="Arial Narrow" pitchFamily="34" charset="0"/>
                        </a:rPr>
                        <a:t>Expansión</a:t>
                      </a:r>
                      <a:endParaRPr lang="es-AR" sz="1400" b="0" dirty="0">
                        <a:solidFill>
                          <a:schemeClr val="tx1"/>
                        </a:solidFill>
                        <a:latin typeface="Arial Narrow" pitchFamily="34" charset="0"/>
                      </a:endParaRPr>
                    </a:p>
                  </a:txBody>
                  <a:tcPr/>
                </a:tc>
                <a:tc>
                  <a:txBody>
                    <a:bodyPr/>
                    <a:lstStyle/>
                    <a:p>
                      <a:pPr algn="ctr"/>
                      <a:r>
                        <a:rPr lang="es-ES" sz="1400" b="0" dirty="0" smtClean="0">
                          <a:solidFill>
                            <a:schemeClr val="tx1"/>
                          </a:solidFill>
                          <a:latin typeface="Arial Narrow" pitchFamily="34" charset="0"/>
                        </a:rPr>
                        <a:t>Inclusión</a:t>
                      </a:r>
                      <a:endParaRPr lang="es-AR" sz="1400" b="0" dirty="0">
                        <a:solidFill>
                          <a:schemeClr val="tx1"/>
                        </a:solidFill>
                        <a:latin typeface="Arial Narrow" pitchFamily="34" charset="0"/>
                      </a:endParaRPr>
                    </a:p>
                  </a:txBody>
                  <a:tcPr/>
                </a:tc>
              </a:tr>
              <a:tr h="363696">
                <a:tc>
                  <a:txBody>
                    <a:bodyPr/>
                    <a:lstStyle/>
                    <a:p>
                      <a:r>
                        <a:rPr lang="es-AR" sz="1400" dirty="0" smtClean="0">
                          <a:latin typeface="Arial Narrow" pitchFamily="34" charset="0"/>
                        </a:rPr>
                        <a:t>ARGENTINA</a:t>
                      </a:r>
                      <a:endParaRPr lang="es-AR" sz="1400" dirty="0">
                        <a:latin typeface="Arial Narrow" pitchFamily="34" charset="0"/>
                      </a:endParaRPr>
                    </a:p>
                  </a:txBody>
                  <a:tcPr/>
                </a:tc>
                <a:tc>
                  <a:txBody>
                    <a:bodyPr/>
                    <a:lstStyle/>
                    <a:p>
                      <a:pPr algn="r"/>
                      <a:r>
                        <a:rPr lang="es-ES" sz="1200" dirty="0" smtClean="0">
                          <a:latin typeface="Arial Narrow" pitchFamily="34" charset="0"/>
                        </a:rPr>
                        <a:t>Ingreso</a:t>
                      </a:r>
                      <a:r>
                        <a:rPr lang="es-ES" sz="1200" baseline="0" dirty="0" smtClean="0">
                          <a:latin typeface="Arial Narrow" pitchFamily="34" charset="0"/>
                        </a:rPr>
                        <a:t> directo</a:t>
                      </a:r>
                      <a:endParaRPr lang="es-AR" sz="1200" dirty="0">
                        <a:latin typeface="Arial Narrow" pitchFamily="34" charset="0"/>
                      </a:endParaRPr>
                    </a:p>
                  </a:txBody>
                  <a:tcPr/>
                </a:tc>
                <a:tc>
                  <a:txBody>
                    <a:bodyPr/>
                    <a:lstStyle/>
                    <a:p>
                      <a:pPr algn="r"/>
                      <a:r>
                        <a:rPr lang="es-ES" sz="1200" dirty="0" smtClean="0">
                          <a:latin typeface="Arial Narrow" pitchFamily="34" charset="0"/>
                        </a:rPr>
                        <a:t>Creación de nuevas universidades</a:t>
                      </a:r>
                      <a:endParaRPr lang="es-AR" sz="1200" dirty="0">
                        <a:latin typeface="Arial Narrow" pitchFamily="34" charset="0"/>
                      </a:endParaRPr>
                    </a:p>
                  </a:txBody>
                  <a:tcPr/>
                </a:tc>
                <a:tc>
                  <a:txBody>
                    <a:bodyPr/>
                    <a:lstStyle/>
                    <a:p>
                      <a:pPr algn="r"/>
                      <a:r>
                        <a:rPr lang="es-ES" sz="1200" dirty="0" smtClean="0">
                          <a:latin typeface="Arial Narrow" pitchFamily="34" charset="0"/>
                        </a:rPr>
                        <a:t>Programa de Becas Bicentenario</a:t>
                      </a:r>
                      <a:endParaRPr lang="es-AR" sz="1200" dirty="0">
                        <a:latin typeface="Arial Narrow" pitchFamily="34" charset="0"/>
                      </a:endParaRPr>
                    </a:p>
                  </a:txBody>
                  <a:tcPr/>
                </a:tc>
              </a:tr>
              <a:tr h="363696">
                <a:tc>
                  <a:txBody>
                    <a:bodyPr/>
                    <a:lstStyle/>
                    <a:p>
                      <a:r>
                        <a:rPr lang="es-AR" sz="1400" dirty="0" smtClean="0">
                          <a:latin typeface="Arial Narrow" pitchFamily="34" charset="0"/>
                        </a:rPr>
                        <a:t>BRASIL</a:t>
                      </a:r>
                      <a:endParaRPr lang="es-AR" sz="1400" dirty="0">
                        <a:latin typeface="Arial Narrow" pitchFamily="34" charset="0"/>
                      </a:endParaRPr>
                    </a:p>
                  </a:txBody>
                  <a:tcPr/>
                </a:tc>
                <a:tc>
                  <a:txBody>
                    <a:bodyPr/>
                    <a:lstStyle/>
                    <a:p>
                      <a:pPr algn="r"/>
                      <a:r>
                        <a:rPr lang="es-ES" sz="1200" dirty="0" err="1" smtClean="0">
                          <a:latin typeface="Arial Narrow" pitchFamily="34" charset="0"/>
                        </a:rPr>
                        <a:t>Vestibular</a:t>
                      </a:r>
                      <a:endParaRPr lang="es-ES" sz="1200" dirty="0" smtClean="0">
                        <a:latin typeface="Arial Narrow" pitchFamily="34" charset="0"/>
                      </a:endParaRPr>
                    </a:p>
                    <a:p>
                      <a:pPr algn="r"/>
                      <a:r>
                        <a:rPr lang="es-ES" sz="1200" dirty="0" smtClean="0">
                          <a:latin typeface="Arial Narrow" pitchFamily="34" charset="0"/>
                        </a:rPr>
                        <a:t>ENEM</a:t>
                      </a:r>
                      <a:endParaRPr lang="es-AR" sz="1200" dirty="0">
                        <a:latin typeface="Arial Narrow" pitchFamily="34" charset="0"/>
                      </a:endParaRPr>
                    </a:p>
                  </a:txBody>
                  <a:tcPr/>
                </a:tc>
                <a:tc>
                  <a:txBody>
                    <a:bodyPr/>
                    <a:lstStyle/>
                    <a:p>
                      <a:pPr algn="r"/>
                      <a:r>
                        <a:rPr lang="es-ES" sz="1200" dirty="0" smtClean="0">
                          <a:latin typeface="Arial Narrow" pitchFamily="34" charset="0"/>
                        </a:rPr>
                        <a:t>Programa</a:t>
                      </a:r>
                      <a:r>
                        <a:rPr lang="es-ES" sz="1200" baseline="0" dirty="0" smtClean="0">
                          <a:latin typeface="Arial Narrow" pitchFamily="34" charset="0"/>
                        </a:rPr>
                        <a:t> de Reestructuración y Expansión de UF (</a:t>
                      </a:r>
                      <a:r>
                        <a:rPr lang="es-ES" sz="1200" dirty="0" smtClean="0">
                          <a:latin typeface="Arial Narrow" pitchFamily="34" charset="0"/>
                        </a:rPr>
                        <a:t>REUNI)</a:t>
                      </a:r>
                      <a:endParaRPr lang="es-AR" sz="1200" dirty="0">
                        <a:latin typeface="Arial Narrow" pitchFamily="34" charset="0"/>
                      </a:endParaRPr>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s-ES" sz="1200" dirty="0" smtClean="0">
                          <a:latin typeface="Arial Narrow" pitchFamily="34" charset="0"/>
                        </a:rPr>
                        <a:t>PROUNI</a:t>
                      </a:r>
                    </a:p>
                    <a:p>
                      <a:pPr marL="0" marR="0" indent="0" algn="r" defTabSz="914400" rtl="0" eaLnBrk="1" fontAlgn="auto" latinLnBrk="0" hangingPunct="1">
                        <a:lnSpc>
                          <a:spcPct val="100000"/>
                        </a:lnSpc>
                        <a:spcBef>
                          <a:spcPts val="0"/>
                        </a:spcBef>
                        <a:spcAft>
                          <a:spcPts val="0"/>
                        </a:spcAft>
                        <a:buClrTx/>
                        <a:buSzTx/>
                        <a:buFontTx/>
                        <a:buNone/>
                        <a:tabLst/>
                        <a:defRPr/>
                      </a:pPr>
                      <a:r>
                        <a:rPr lang="es-ES" sz="1200" dirty="0" smtClean="0">
                          <a:latin typeface="Arial Narrow" pitchFamily="34" charset="0"/>
                        </a:rPr>
                        <a:t>FIES</a:t>
                      </a:r>
                    </a:p>
                    <a:p>
                      <a:pPr marL="0" marR="0" indent="0" algn="r" defTabSz="914400" rtl="0" eaLnBrk="1" fontAlgn="auto" latinLnBrk="0" hangingPunct="1">
                        <a:lnSpc>
                          <a:spcPct val="100000"/>
                        </a:lnSpc>
                        <a:spcBef>
                          <a:spcPts val="0"/>
                        </a:spcBef>
                        <a:spcAft>
                          <a:spcPts val="0"/>
                        </a:spcAft>
                        <a:buClrTx/>
                        <a:buSzTx/>
                        <a:buFontTx/>
                        <a:buNone/>
                        <a:tabLst/>
                        <a:defRPr/>
                      </a:pPr>
                      <a:r>
                        <a:rPr lang="es-ES" sz="1200" dirty="0" smtClean="0">
                          <a:latin typeface="Arial Narrow" pitchFamily="34" charset="0"/>
                        </a:rPr>
                        <a:t>Política</a:t>
                      </a:r>
                      <a:r>
                        <a:rPr lang="es-ES" sz="1200" baseline="0" dirty="0" smtClean="0">
                          <a:latin typeface="Arial Narrow" pitchFamily="34" charset="0"/>
                        </a:rPr>
                        <a:t> de Cuotas  Lic. Interculturales</a:t>
                      </a:r>
                      <a:endParaRPr lang="es-AR" sz="1200" dirty="0" smtClean="0">
                        <a:latin typeface="Arial Narrow" pitchFamily="34" charset="0"/>
                      </a:endParaRPr>
                    </a:p>
                  </a:txBody>
                  <a:tcPr/>
                </a:tc>
              </a:tr>
              <a:tr h="363696">
                <a:tc>
                  <a:txBody>
                    <a:bodyPr/>
                    <a:lstStyle/>
                    <a:p>
                      <a:r>
                        <a:rPr lang="es-AR" sz="1400" dirty="0" smtClean="0">
                          <a:latin typeface="Arial Narrow" pitchFamily="34" charset="0"/>
                        </a:rPr>
                        <a:t>CHILE</a:t>
                      </a:r>
                      <a:endParaRPr lang="es-AR" sz="1400" dirty="0">
                        <a:latin typeface="Arial Narrow" pitchFamily="34" charset="0"/>
                      </a:endParaRPr>
                    </a:p>
                  </a:txBody>
                  <a:tcPr/>
                </a:tc>
                <a:tc>
                  <a:txBody>
                    <a:bodyPr/>
                    <a:lstStyle/>
                    <a:p>
                      <a:pPr algn="r"/>
                      <a:r>
                        <a:rPr lang="es-ES" sz="1200" dirty="0" smtClean="0">
                          <a:latin typeface="Arial Narrow" pitchFamily="34" charset="0"/>
                        </a:rPr>
                        <a:t>Prueba de Selección Universitaria (PSU)</a:t>
                      </a:r>
                      <a:endParaRPr lang="es-AR" sz="1200" dirty="0">
                        <a:latin typeface="Arial Narrow" pitchFamily="34" charset="0"/>
                      </a:endParaRPr>
                    </a:p>
                  </a:txBody>
                  <a:tcPr/>
                </a:tc>
                <a:tc>
                  <a:txBody>
                    <a:bodyPr/>
                    <a:lstStyle/>
                    <a:p>
                      <a:pPr algn="r"/>
                      <a:endParaRPr lang="es-AR" sz="1200" dirty="0">
                        <a:latin typeface="Arial Narrow" pitchFamily="34" charset="0"/>
                      </a:endParaRPr>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s-ES" sz="1200" dirty="0" smtClean="0">
                          <a:latin typeface="Arial Narrow" pitchFamily="34" charset="0"/>
                        </a:rPr>
                        <a:t>Programas de Becas</a:t>
                      </a:r>
                    </a:p>
                    <a:p>
                      <a:pPr algn="r"/>
                      <a:r>
                        <a:rPr lang="es-ES" sz="1200" dirty="0" smtClean="0">
                          <a:latin typeface="Arial Narrow" pitchFamily="34" charset="0"/>
                        </a:rPr>
                        <a:t>Crédito</a:t>
                      </a:r>
                      <a:r>
                        <a:rPr lang="es-ES" sz="1200" baseline="0" dirty="0" smtClean="0">
                          <a:latin typeface="Arial Narrow" pitchFamily="34" charset="0"/>
                        </a:rPr>
                        <a:t> Educativo</a:t>
                      </a:r>
                      <a:endParaRPr lang="es-AR" sz="1200" dirty="0">
                        <a:latin typeface="Arial Narrow" pitchFamily="34" charset="0"/>
                      </a:endParaRPr>
                    </a:p>
                  </a:txBody>
                  <a:tcPr/>
                </a:tc>
              </a:tr>
              <a:tr h="363696">
                <a:tc>
                  <a:txBody>
                    <a:bodyPr/>
                    <a:lstStyle/>
                    <a:p>
                      <a:r>
                        <a:rPr lang="es-AR" sz="1400" dirty="0" smtClean="0">
                          <a:latin typeface="Arial Narrow" pitchFamily="34" charset="0"/>
                        </a:rPr>
                        <a:t>COLOMBIA</a:t>
                      </a:r>
                      <a:endParaRPr lang="es-AR" sz="1400" dirty="0">
                        <a:latin typeface="Arial Narrow" pitchFamily="34" charset="0"/>
                      </a:endParaRPr>
                    </a:p>
                  </a:txBody>
                  <a:tcPr/>
                </a:tc>
                <a:tc>
                  <a:txBody>
                    <a:bodyPr/>
                    <a:lstStyle/>
                    <a:p>
                      <a:pPr algn="r"/>
                      <a:r>
                        <a:rPr lang="es-AR" sz="1200" kern="1200" baseline="0" dirty="0" smtClean="0">
                          <a:solidFill>
                            <a:schemeClr val="dk1"/>
                          </a:solidFill>
                          <a:latin typeface="Arial Narrow" pitchFamily="34" charset="0"/>
                          <a:ea typeface="+mn-ea"/>
                          <a:cs typeface="+mn-cs"/>
                        </a:rPr>
                        <a:t>Examen de Estado – </a:t>
                      </a:r>
                      <a:r>
                        <a:rPr lang="es-ES" sz="1200" dirty="0" smtClean="0">
                          <a:latin typeface="Arial Narrow" pitchFamily="34" charset="0"/>
                        </a:rPr>
                        <a:t>ICFES</a:t>
                      </a:r>
                    </a:p>
                    <a:p>
                      <a:pPr algn="r"/>
                      <a:r>
                        <a:rPr lang="es-ES" sz="1200" dirty="0" smtClean="0">
                          <a:latin typeface="Arial Narrow" pitchFamily="34" charset="0"/>
                        </a:rPr>
                        <a:t>Exámenes</a:t>
                      </a:r>
                      <a:r>
                        <a:rPr lang="es-ES" sz="1200" baseline="0" dirty="0" smtClean="0">
                          <a:latin typeface="Arial Narrow" pitchFamily="34" charset="0"/>
                        </a:rPr>
                        <a:t> de Universidades</a:t>
                      </a:r>
                      <a:endParaRPr lang="es-AR" sz="1200" dirty="0">
                        <a:latin typeface="Arial Narrow" pitchFamily="34" charset="0"/>
                      </a:endParaRPr>
                    </a:p>
                  </a:txBody>
                  <a:tcPr/>
                </a:tc>
                <a:tc>
                  <a:txBody>
                    <a:bodyPr/>
                    <a:lstStyle/>
                    <a:p>
                      <a:pPr algn="r"/>
                      <a:endParaRPr lang="es-AR" sz="1200" dirty="0">
                        <a:latin typeface="Arial Narrow" pitchFamily="34" charset="0"/>
                      </a:endParaRPr>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s-ES" sz="1200" dirty="0" smtClean="0">
                          <a:latin typeface="Arial Narrow" pitchFamily="34" charset="0"/>
                        </a:rPr>
                        <a:t>Programas de Becas</a:t>
                      </a:r>
                    </a:p>
                    <a:p>
                      <a:pPr algn="r"/>
                      <a:r>
                        <a:rPr lang="es-ES" sz="1200" dirty="0" smtClean="0">
                          <a:latin typeface="Arial Narrow" pitchFamily="34" charset="0"/>
                        </a:rPr>
                        <a:t>Crédito</a:t>
                      </a:r>
                      <a:r>
                        <a:rPr lang="es-ES" sz="1200" baseline="0" dirty="0" smtClean="0">
                          <a:latin typeface="Arial Narrow" pitchFamily="34" charset="0"/>
                        </a:rPr>
                        <a:t> Educativo</a:t>
                      </a:r>
                      <a:endParaRPr lang="es-AR" sz="1200" dirty="0" smtClean="0">
                        <a:latin typeface="Arial Narrow" pitchFamily="34" charset="0"/>
                      </a:endParaRPr>
                    </a:p>
                  </a:txBody>
                  <a:tcPr/>
                </a:tc>
              </a:tr>
              <a:tr h="363696">
                <a:tc>
                  <a:txBody>
                    <a:bodyPr/>
                    <a:lstStyle/>
                    <a:p>
                      <a:r>
                        <a:rPr lang="es-AR" sz="1400" dirty="0" smtClean="0">
                          <a:latin typeface="Arial Narrow" pitchFamily="34" charset="0"/>
                        </a:rPr>
                        <a:t>MEXICO</a:t>
                      </a:r>
                      <a:endParaRPr lang="es-AR" sz="1400" dirty="0">
                        <a:latin typeface="Arial Narrow" pitchFamily="34" charset="0"/>
                      </a:endParaRPr>
                    </a:p>
                  </a:txBody>
                  <a:tcPr/>
                </a:tc>
                <a:tc>
                  <a:txBody>
                    <a:bodyPr/>
                    <a:lstStyle/>
                    <a:p>
                      <a:pPr algn="r"/>
                      <a:r>
                        <a:rPr lang="es-ES" sz="1200" dirty="0" smtClean="0">
                          <a:latin typeface="Arial Narrow" pitchFamily="34" charset="0"/>
                        </a:rPr>
                        <a:t>EXANI-II</a:t>
                      </a:r>
                    </a:p>
                    <a:p>
                      <a:pPr algn="r"/>
                      <a:r>
                        <a:rPr lang="es-ES" sz="1200" dirty="0" smtClean="0">
                          <a:latin typeface="Arial Narrow" pitchFamily="34" charset="0"/>
                        </a:rPr>
                        <a:t>Examen</a:t>
                      </a:r>
                      <a:r>
                        <a:rPr lang="es-ES" sz="1200" baseline="0" dirty="0" smtClean="0">
                          <a:latin typeface="Arial Narrow" pitchFamily="34" charset="0"/>
                        </a:rPr>
                        <a:t> DGAE-UNAM</a:t>
                      </a:r>
                    </a:p>
                    <a:p>
                      <a:pPr algn="r"/>
                      <a:r>
                        <a:rPr lang="es-ES" sz="1200" baseline="0" dirty="0" smtClean="0">
                          <a:latin typeface="Arial Narrow" pitchFamily="34" charset="0"/>
                        </a:rPr>
                        <a:t>Examen de Admisión IPN</a:t>
                      </a:r>
                      <a:endParaRPr lang="es-AR" sz="1200" dirty="0">
                        <a:latin typeface="Arial Narrow" pitchFamily="34" charset="0"/>
                      </a:endParaRPr>
                    </a:p>
                  </a:txBody>
                  <a:tcPr/>
                </a:tc>
                <a:tc>
                  <a:txBody>
                    <a:bodyPr/>
                    <a:lstStyle/>
                    <a:p>
                      <a:pPr algn="r"/>
                      <a:r>
                        <a:rPr lang="es-ES" sz="1200" dirty="0" smtClean="0">
                          <a:latin typeface="Arial Narrow" pitchFamily="34" charset="0"/>
                        </a:rPr>
                        <a:t>Creación de nuevas universidades</a:t>
                      </a:r>
                      <a:endParaRPr lang="es-AR" sz="1200" dirty="0">
                        <a:latin typeface="Arial Narrow" pitchFamily="34" charset="0"/>
                      </a:endParaRPr>
                    </a:p>
                  </a:txBody>
                  <a:tcPr/>
                </a:tc>
                <a:tc>
                  <a:txBody>
                    <a:bodyPr/>
                    <a:lstStyle/>
                    <a:p>
                      <a:pPr algn="r"/>
                      <a:r>
                        <a:rPr lang="es-ES" sz="1200" dirty="0" smtClean="0">
                          <a:latin typeface="Arial Narrow" pitchFamily="34" charset="0"/>
                        </a:rPr>
                        <a:t>Programas de Becas</a:t>
                      </a:r>
                    </a:p>
                    <a:p>
                      <a:pPr algn="r"/>
                      <a:r>
                        <a:rPr lang="es-ES" sz="1200" dirty="0" smtClean="0">
                          <a:latin typeface="Arial Narrow" pitchFamily="34" charset="0"/>
                        </a:rPr>
                        <a:t>Universidades Indígenas</a:t>
                      </a:r>
                      <a:endParaRPr lang="es-AR" sz="1200" dirty="0">
                        <a:latin typeface="Arial Narrow" pitchFamily="34" charset="0"/>
                      </a:endParaRPr>
                    </a:p>
                  </a:txBody>
                  <a:tcPr/>
                </a:tc>
              </a:tr>
              <a:tr h="363696">
                <a:tc>
                  <a:txBody>
                    <a:bodyPr/>
                    <a:lstStyle/>
                    <a:p>
                      <a:r>
                        <a:rPr lang="es-AR" sz="1400" dirty="0" smtClean="0">
                          <a:latin typeface="Arial Narrow" pitchFamily="34" charset="0"/>
                        </a:rPr>
                        <a:t>URUGUAY</a:t>
                      </a:r>
                      <a:endParaRPr lang="es-AR" sz="1400" dirty="0">
                        <a:latin typeface="Arial Narrow" pitchFamily="34" charset="0"/>
                      </a:endParaRPr>
                    </a:p>
                  </a:txBody>
                  <a:tcPr/>
                </a:tc>
                <a:tc>
                  <a:txBody>
                    <a:bodyPr/>
                    <a:lstStyle/>
                    <a:p>
                      <a:pPr algn="r"/>
                      <a:r>
                        <a:rPr lang="es-ES" sz="1200" dirty="0" smtClean="0">
                          <a:latin typeface="Arial Narrow" pitchFamily="34" charset="0"/>
                        </a:rPr>
                        <a:t>Ingreso</a:t>
                      </a:r>
                      <a:r>
                        <a:rPr lang="es-ES" sz="1200" baseline="0" dirty="0" smtClean="0">
                          <a:latin typeface="Arial Narrow" pitchFamily="34" charset="0"/>
                        </a:rPr>
                        <a:t> directo</a:t>
                      </a:r>
                      <a:endParaRPr lang="es-AR" sz="1200" dirty="0">
                        <a:latin typeface="Arial Narrow" pitchFamily="34" charset="0"/>
                      </a:endParaRPr>
                    </a:p>
                  </a:txBody>
                  <a:tcPr/>
                </a:tc>
                <a:tc>
                  <a:txBody>
                    <a:bodyPr/>
                    <a:lstStyle/>
                    <a:p>
                      <a:pPr algn="r"/>
                      <a:r>
                        <a:rPr lang="es-ES" sz="1200" dirty="0" smtClean="0">
                          <a:latin typeface="Arial Narrow" pitchFamily="34" charset="0"/>
                        </a:rPr>
                        <a:t>Política</a:t>
                      </a:r>
                      <a:r>
                        <a:rPr lang="es-ES" sz="1200" baseline="0" dirty="0" smtClean="0">
                          <a:latin typeface="Arial Narrow" pitchFamily="34" charset="0"/>
                        </a:rPr>
                        <a:t> de descentralización y regionalización de UDELAR</a:t>
                      </a:r>
                    </a:p>
                    <a:p>
                      <a:pPr algn="r"/>
                      <a:r>
                        <a:rPr lang="es-ES" sz="1200" baseline="0" dirty="0" smtClean="0">
                          <a:latin typeface="Arial Narrow" pitchFamily="34" charset="0"/>
                        </a:rPr>
                        <a:t>Creación de nuevas universidades</a:t>
                      </a:r>
                      <a:endParaRPr lang="es-AR" sz="1200" dirty="0">
                        <a:latin typeface="Arial Narrow" pitchFamily="34" charset="0"/>
                      </a:endParaRPr>
                    </a:p>
                  </a:txBody>
                  <a:tcPr/>
                </a:tc>
                <a:tc>
                  <a:txBody>
                    <a:bodyPr/>
                    <a:lstStyle/>
                    <a:p>
                      <a:pPr algn="r"/>
                      <a:r>
                        <a:rPr lang="es-ES" sz="1200" dirty="0" smtClean="0">
                          <a:latin typeface="Arial Narrow" pitchFamily="34" charset="0"/>
                        </a:rPr>
                        <a:t>Programas de Becas</a:t>
                      </a:r>
                      <a:endParaRPr lang="es-AR" sz="1200" dirty="0">
                        <a:latin typeface="Arial Narrow" pitchFamily="34" charset="0"/>
                      </a:endParaRPr>
                    </a:p>
                  </a:txBody>
                  <a:tcPr/>
                </a:tc>
              </a:tr>
              <a:tr h="363696">
                <a:tc>
                  <a:txBody>
                    <a:bodyPr/>
                    <a:lstStyle/>
                    <a:p>
                      <a:r>
                        <a:rPr lang="es-AR" sz="1400" dirty="0" smtClean="0">
                          <a:latin typeface="Arial Narrow" pitchFamily="34" charset="0"/>
                        </a:rPr>
                        <a:t>VENEZUELA</a:t>
                      </a:r>
                      <a:endParaRPr lang="es-AR" sz="1400" dirty="0">
                        <a:latin typeface="Arial Narrow" pitchFamily="34" charset="0"/>
                      </a:endParaRPr>
                    </a:p>
                  </a:txBody>
                  <a:tcPr/>
                </a:tc>
                <a:tc>
                  <a:txBody>
                    <a:bodyPr/>
                    <a:lstStyle/>
                    <a:p>
                      <a:pPr algn="r"/>
                      <a:r>
                        <a:rPr lang="es-ES" sz="1200" dirty="0" smtClean="0">
                          <a:latin typeface="Arial Narrow" pitchFamily="34" charset="0"/>
                        </a:rPr>
                        <a:t>Prueba</a:t>
                      </a:r>
                      <a:r>
                        <a:rPr lang="es-ES" sz="1200" baseline="0" dirty="0" smtClean="0">
                          <a:latin typeface="Arial Narrow" pitchFamily="34" charset="0"/>
                        </a:rPr>
                        <a:t> de Aptitud Académica + % notas Bachillerato</a:t>
                      </a:r>
                      <a:endParaRPr lang="es-AR" sz="1200" dirty="0">
                        <a:latin typeface="Arial Narrow" pitchFamily="34" charset="0"/>
                      </a:endParaRPr>
                    </a:p>
                  </a:txBody>
                  <a:tcPr/>
                </a:tc>
                <a:tc>
                  <a:txBody>
                    <a:bodyPr/>
                    <a:lstStyle/>
                    <a:p>
                      <a:pPr algn="r"/>
                      <a:r>
                        <a:rPr lang="es-ES" sz="1200" dirty="0" smtClean="0">
                          <a:latin typeface="Arial Narrow" pitchFamily="34" charset="0"/>
                        </a:rPr>
                        <a:t>Universidad</a:t>
                      </a:r>
                      <a:r>
                        <a:rPr lang="es-ES" sz="1200" baseline="0" dirty="0" smtClean="0">
                          <a:latin typeface="Arial Narrow" pitchFamily="34" charset="0"/>
                        </a:rPr>
                        <a:t> Bolivariana</a:t>
                      </a:r>
                    </a:p>
                    <a:p>
                      <a:pPr algn="r"/>
                      <a:r>
                        <a:rPr lang="es-ES" sz="1200" baseline="0" dirty="0" smtClean="0">
                          <a:latin typeface="Arial Narrow" pitchFamily="34" charset="0"/>
                        </a:rPr>
                        <a:t>Universidades Experimentales</a:t>
                      </a:r>
                    </a:p>
                    <a:p>
                      <a:pPr algn="r"/>
                      <a:r>
                        <a:rPr lang="es-ES" sz="1200" baseline="0" dirty="0" smtClean="0">
                          <a:latin typeface="Arial Narrow" pitchFamily="34" charset="0"/>
                        </a:rPr>
                        <a:t>Aldeas Universitarias</a:t>
                      </a:r>
                    </a:p>
                    <a:p>
                      <a:pPr algn="r"/>
                      <a:r>
                        <a:rPr lang="es-ES" sz="1200" baseline="0" dirty="0" err="1" smtClean="0">
                          <a:latin typeface="Arial Narrow" pitchFamily="34" charset="0"/>
                        </a:rPr>
                        <a:t>Prog</a:t>
                      </a:r>
                      <a:r>
                        <a:rPr lang="es-ES" sz="1200" baseline="0" dirty="0" smtClean="0">
                          <a:latin typeface="Arial Narrow" pitchFamily="34" charset="0"/>
                        </a:rPr>
                        <a:t>. </a:t>
                      </a:r>
                      <a:r>
                        <a:rPr lang="es-ES" sz="1200" baseline="0" dirty="0" err="1" smtClean="0">
                          <a:latin typeface="Arial Narrow" pitchFamily="34" charset="0"/>
                        </a:rPr>
                        <a:t>Nac</a:t>
                      </a:r>
                      <a:r>
                        <a:rPr lang="es-ES" sz="1200" baseline="0" dirty="0" smtClean="0">
                          <a:latin typeface="Arial Narrow" pitchFamily="34" charset="0"/>
                        </a:rPr>
                        <a:t>. de Orientación Vocacional</a:t>
                      </a:r>
                      <a:endParaRPr lang="es-AR" sz="1200" dirty="0">
                        <a:latin typeface="Arial Narrow" pitchFamily="34" charset="0"/>
                      </a:endParaRPr>
                    </a:p>
                  </a:txBody>
                  <a:tcPr/>
                </a:tc>
                <a:tc>
                  <a:txBody>
                    <a:bodyPr/>
                    <a:lstStyle/>
                    <a:p>
                      <a:pPr algn="r"/>
                      <a:r>
                        <a:rPr lang="es-ES" sz="1200" dirty="0" smtClean="0">
                          <a:latin typeface="Arial Narrow" pitchFamily="34" charset="0"/>
                        </a:rPr>
                        <a:t>Programa </a:t>
                      </a:r>
                      <a:r>
                        <a:rPr lang="es-ES" sz="1200" baseline="0" dirty="0" smtClean="0">
                          <a:latin typeface="Arial Narrow" pitchFamily="34" charset="0"/>
                        </a:rPr>
                        <a:t> </a:t>
                      </a:r>
                      <a:r>
                        <a:rPr lang="es-ES" sz="1200" dirty="0" smtClean="0">
                          <a:latin typeface="Arial Narrow" pitchFamily="34" charset="0"/>
                        </a:rPr>
                        <a:t>Alma</a:t>
                      </a:r>
                      <a:r>
                        <a:rPr lang="es-ES" sz="1200" baseline="0" dirty="0" smtClean="0">
                          <a:latin typeface="Arial Narrow" pitchFamily="34" charset="0"/>
                        </a:rPr>
                        <a:t> Mater</a:t>
                      </a:r>
                    </a:p>
                    <a:p>
                      <a:pPr algn="r"/>
                      <a:r>
                        <a:rPr lang="es-ES" sz="1200" baseline="0" dirty="0" smtClean="0">
                          <a:latin typeface="Arial Narrow" pitchFamily="34" charset="0"/>
                        </a:rPr>
                        <a:t>Misión Sucre  (becas para quienes no pasaron la prueba)</a:t>
                      </a:r>
                      <a:endParaRPr lang="es-AR" sz="1200" dirty="0">
                        <a:latin typeface="Arial Narrow" pitchFamily="34" charset="0"/>
                      </a:endParaRPr>
                    </a:p>
                  </a:txBody>
                  <a:tcPr/>
                </a:tc>
              </a:tr>
            </a:tbl>
          </a:graphicData>
        </a:graphic>
      </p:graphicFrame>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50938" y="714375"/>
            <a:ext cx="7793037" cy="962025"/>
          </a:xfrm>
        </p:spPr>
        <p:txBody>
          <a:bodyPr/>
          <a:lstStyle/>
          <a:p>
            <a:pPr eaLnBrk="1" hangingPunct="1"/>
            <a:r>
              <a:rPr lang="es-ES" sz="2400" b="1" dirty="0" smtClean="0">
                <a:solidFill>
                  <a:schemeClr val="tx1"/>
                </a:solidFill>
                <a:latin typeface="Arial Narrow" pitchFamily="34" charset="0"/>
              </a:rPr>
              <a:t>Igualdad de oportunidades, igualdad de resultados y principio </a:t>
            </a:r>
            <a:r>
              <a:rPr lang="es-ES" sz="2400" b="1" dirty="0" err="1" smtClean="0">
                <a:solidFill>
                  <a:schemeClr val="tx1"/>
                </a:solidFill>
                <a:latin typeface="Arial Narrow" pitchFamily="34" charset="0"/>
              </a:rPr>
              <a:t>meritocrático</a:t>
            </a:r>
            <a:endParaRPr lang="es-ES" sz="2400" b="1" dirty="0" smtClean="0">
              <a:solidFill>
                <a:schemeClr val="tx1"/>
              </a:solidFill>
              <a:latin typeface="Arial Narrow" pitchFamily="34" charset="0"/>
            </a:endParaRPr>
          </a:p>
        </p:txBody>
      </p:sp>
      <p:sp>
        <p:nvSpPr>
          <p:cNvPr id="16387" name="Rectangle 3"/>
          <p:cNvSpPr>
            <a:spLocks noGrp="1" noChangeArrowheads="1"/>
          </p:cNvSpPr>
          <p:nvPr>
            <p:ph idx="1"/>
          </p:nvPr>
        </p:nvSpPr>
        <p:spPr>
          <a:xfrm>
            <a:off x="827088" y="1989138"/>
            <a:ext cx="7772400" cy="4464050"/>
          </a:xfrm>
        </p:spPr>
        <p:txBody>
          <a:bodyPr/>
          <a:lstStyle/>
          <a:p>
            <a:pPr algn="just" eaLnBrk="1" hangingPunct="1">
              <a:lnSpc>
                <a:spcPct val="80000"/>
              </a:lnSpc>
            </a:pPr>
            <a:r>
              <a:rPr lang="es-AR" altLang="ja-JP" sz="2200" dirty="0" smtClean="0">
                <a:latin typeface="Arial Narrow" pitchFamily="34" charset="0"/>
                <a:ea typeface="MS PGothic" pitchFamily="34" charset="-128"/>
              </a:rPr>
              <a:t>Las políticas de democratización de la ES  como ampliación del acceso se apoyan en la idea de </a:t>
            </a:r>
            <a:r>
              <a:rPr lang="es-AR" altLang="ja-JP" sz="2200" b="1" dirty="0" smtClean="0">
                <a:latin typeface="Arial Narrow" pitchFamily="34" charset="0"/>
                <a:ea typeface="MS PGothic" pitchFamily="34" charset="-128"/>
              </a:rPr>
              <a:t>igualdad de oportunidades</a:t>
            </a:r>
            <a:r>
              <a:rPr lang="es-AR" altLang="ja-JP" sz="2200" dirty="0" smtClean="0">
                <a:latin typeface="Arial Narrow" pitchFamily="34" charset="0"/>
                <a:ea typeface="MS PGothic" pitchFamily="34" charset="-128"/>
              </a:rPr>
              <a:t>. Esta concepción puede estar asociada a la no selectividad del acceso (Argentina) o puede vincularse al principio </a:t>
            </a:r>
            <a:r>
              <a:rPr lang="es-AR" altLang="ja-JP" sz="2200" dirty="0" err="1" smtClean="0">
                <a:latin typeface="Arial Narrow" pitchFamily="34" charset="0"/>
                <a:ea typeface="MS PGothic" pitchFamily="34" charset="-128"/>
              </a:rPr>
              <a:t>meritocrático</a:t>
            </a:r>
            <a:r>
              <a:rPr lang="es-AR" altLang="ja-JP" sz="2200" dirty="0" smtClean="0">
                <a:latin typeface="Arial Narrow" pitchFamily="34" charset="0"/>
                <a:ea typeface="MS PGothic" pitchFamily="34" charset="-128"/>
              </a:rPr>
              <a:t> en el cual la igualdad de oportunidades está condicionada por la selección (Brasil).</a:t>
            </a:r>
          </a:p>
          <a:p>
            <a:pPr algn="just" eaLnBrk="1" hangingPunct="1">
              <a:lnSpc>
                <a:spcPct val="80000"/>
              </a:lnSpc>
            </a:pPr>
            <a:endParaRPr lang="es-AR" altLang="ja-JP" sz="2200" dirty="0" smtClean="0">
              <a:latin typeface="Arial Narrow" pitchFamily="34" charset="0"/>
              <a:ea typeface="MS PGothic" pitchFamily="34" charset="-128"/>
            </a:endParaRPr>
          </a:p>
          <a:p>
            <a:pPr algn="just" eaLnBrk="1" hangingPunct="1">
              <a:lnSpc>
                <a:spcPct val="80000"/>
              </a:lnSpc>
            </a:pPr>
            <a:r>
              <a:rPr lang="es-ES" sz="2200" dirty="0" smtClean="0">
                <a:latin typeface="Arial Narrow" pitchFamily="34" charset="0"/>
              </a:rPr>
              <a:t>Las políticas de inclusión de la ES se apoyan en el supuesto que la igualdad de oportunidades no garantiza la democratización, y por tanto pone el acento en la idea de </a:t>
            </a:r>
            <a:r>
              <a:rPr lang="es-ES" sz="2200" b="1" dirty="0" smtClean="0">
                <a:latin typeface="Arial Narrow" pitchFamily="34" charset="0"/>
              </a:rPr>
              <a:t>igualdad de resultados </a:t>
            </a:r>
            <a:r>
              <a:rPr lang="es-ES" sz="2200" dirty="0" smtClean="0">
                <a:latin typeface="Arial Narrow" pitchFamily="34" charset="0"/>
              </a:rPr>
              <a:t>o sea en las condiciones materiales y simbólicas para el logro efectivo.</a:t>
            </a:r>
          </a:p>
          <a:p>
            <a:pPr algn="just" eaLnBrk="1" hangingPunct="1">
              <a:lnSpc>
                <a:spcPct val="80000"/>
              </a:lnSpc>
            </a:pPr>
            <a:endParaRPr lang="es-ES" sz="2200" dirty="0" smtClean="0">
              <a:latin typeface="Arial Narrow" pitchFamily="34" charset="0"/>
            </a:endParaRPr>
          </a:p>
          <a:p>
            <a:pPr algn="just" eaLnBrk="1" hangingPunct="1">
              <a:lnSpc>
                <a:spcPct val="80000"/>
              </a:lnSpc>
            </a:pPr>
            <a:r>
              <a:rPr lang="es-ES" sz="2200" dirty="0" smtClean="0">
                <a:latin typeface="Arial Narrow" pitchFamily="34" charset="0"/>
              </a:rPr>
              <a:t>Las políticas de inclusión de la ES pueden estar asociadas al principio </a:t>
            </a:r>
            <a:r>
              <a:rPr lang="es-ES" sz="2200" dirty="0" err="1" smtClean="0">
                <a:latin typeface="Arial Narrow" pitchFamily="34" charset="0"/>
              </a:rPr>
              <a:t>meritocrático</a:t>
            </a:r>
            <a:r>
              <a:rPr lang="es-ES" sz="2200" dirty="0" smtClean="0">
                <a:latin typeface="Arial Narrow" pitchFamily="34" charset="0"/>
              </a:rPr>
              <a:t> tomando las forma de </a:t>
            </a:r>
            <a:r>
              <a:rPr lang="es-ES" sz="2200" b="1" dirty="0" smtClean="0">
                <a:latin typeface="Arial Narrow" pitchFamily="34" charset="0"/>
              </a:rPr>
              <a:t>Políticas Acción Afirmativa </a:t>
            </a:r>
            <a:r>
              <a:rPr lang="es-ES" sz="2200" dirty="0" smtClean="0">
                <a:latin typeface="Arial Narrow" pitchFamily="34" charset="0"/>
              </a:rPr>
              <a:t>hacia poblaciones o grupos excluidos, o bien pueden tomar las forma de políticas de retención y graduación.</a:t>
            </a:r>
          </a:p>
          <a:p>
            <a:pPr algn="just" eaLnBrk="1" hangingPunct="1">
              <a:lnSpc>
                <a:spcPct val="80000"/>
              </a:lnSpc>
            </a:pPr>
            <a:endParaRPr lang="es-ES" sz="2200" dirty="0" smtClean="0">
              <a:latin typeface="Arial Narrow" pitchFamily="34" charset="0"/>
            </a:endParaRPr>
          </a:p>
          <a:p>
            <a:pPr algn="just" eaLnBrk="1" hangingPunct="1">
              <a:lnSpc>
                <a:spcPct val="80000"/>
              </a:lnSpc>
            </a:pPr>
            <a:endParaRPr lang="es-ES" sz="2200" dirty="0" smtClean="0">
              <a:latin typeface="Arial Narrow" pitchFamily="34" charset="0"/>
            </a:endParaRPr>
          </a:p>
          <a:p>
            <a:pPr algn="just" eaLnBrk="1" hangingPunct="1">
              <a:lnSpc>
                <a:spcPct val="80000"/>
              </a:lnSpc>
            </a:pPr>
            <a:endParaRPr lang="es-ES" sz="2200" dirty="0" smtClean="0">
              <a:latin typeface="Arial Narrow" pitchFamily="34" charset="0"/>
            </a:endParaRPr>
          </a:p>
          <a:p>
            <a:pPr algn="just" eaLnBrk="1" hangingPunct="1">
              <a:lnSpc>
                <a:spcPct val="80000"/>
              </a:lnSpc>
            </a:pPr>
            <a:endParaRPr lang="es-ES" sz="2200" dirty="0" smtClean="0">
              <a:latin typeface="Arial Narrow" pitchFamily="34" charset="0"/>
            </a:endParaRPr>
          </a:p>
          <a:p>
            <a:pPr algn="just" eaLnBrk="1" hangingPunct="1">
              <a:lnSpc>
                <a:spcPct val="80000"/>
              </a:lnSpc>
            </a:pPr>
            <a:endParaRPr lang="es-ES" sz="2400" dirty="0" smtClean="0">
              <a:latin typeface="Arial Narrow" pitchFamily="34" charset="0"/>
            </a:endParaRPr>
          </a:p>
          <a:p>
            <a:pPr algn="just" eaLnBrk="1" hangingPunct="1">
              <a:lnSpc>
                <a:spcPct val="80000"/>
              </a:lnSpc>
              <a:buNone/>
            </a:pPr>
            <a:endParaRPr lang="es-ES" sz="2400" dirty="0" smtClean="0">
              <a:latin typeface="Arial Narrow" pitchFamily="34" charset="0"/>
            </a:endParaRPr>
          </a:p>
        </p:txBody>
      </p:sp>
    </p:spTree>
  </p:cSld>
  <p:clrMapOvr>
    <a:masterClrMapping/>
  </p:clrMapOvr>
  <p:transition>
    <p:fade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50938" y="714375"/>
            <a:ext cx="7793037" cy="962025"/>
          </a:xfrm>
        </p:spPr>
        <p:txBody>
          <a:bodyPr/>
          <a:lstStyle/>
          <a:p>
            <a:pPr eaLnBrk="1" hangingPunct="1"/>
            <a:r>
              <a:rPr lang="es-ES" sz="2400" b="1" dirty="0" smtClean="0">
                <a:solidFill>
                  <a:schemeClr val="tx1"/>
                </a:solidFill>
                <a:latin typeface="Arial Narrow" pitchFamily="34" charset="0"/>
              </a:rPr>
              <a:t>Las políticas de inclusión de la ES: problemas de escala, definición del problema y la población </a:t>
            </a:r>
          </a:p>
        </p:txBody>
      </p:sp>
      <p:sp>
        <p:nvSpPr>
          <p:cNvPr id="16387" name="Rectangle 3"/>
          <p:cNvSpPr>
            <a:spLocks noGrp="1" noChangeArrowheads="1"/>
          </p:cNvSpPr>
          <p:nvPr>
            <p:ph idx="1"/>
          </p:nvPr>
        </p:nvSpPr>
        <p:spPr>
          <a:xfrm>
            <a:off x="827088" y="1989138"/>
            <a:ext cx="7772400" cy="4726010"/>
          </a:xfrm>
        </p:spPr>
        <p:txBody>
          <a:bodyPr/>
          <a:lstStyle/>
          <a:p>
            <a:pPr algn="just" eaLnBrk="1" hangingPunct="1">
              <a:lnSpc>
                <a:spcPct val="80000"/>
              </a:lnSpc>
            </a:pPr>
            <a:r>
              <a:rPr lang="es-AR" altLang="ja-JP" sz="2200" dirty="0" smtClean="0">
                <a:latin typeface="Arial Narrow" pitchFamily="34" charset="0"/>
                <a:ea typeface="MS PGothic" pitchFamily="34" charset="-128"/>
              </a:rPr>
              <a:t>Las políticas de inclusión de la ES según la </a:t>
            </a:r>
            <a:r>
              <a:rPr lang="es-AR" altLang="ja-JP" sz="2200" b="1" dirty="0" smtClean="0">
                <a:latin typeface="Arial Narrow" pitchFamily="34" charset="0"/>
                <a:ea typeface="MS PGothic" pitchFamily="34" charset="-128"/>
              </a:rPr>
              <a:t>escala</a:t>
            </a:r>
            <a:r>
              <a:rPr lang="es-AR" altLang="ja-JP" sz="2200" dirty="0" smtClean="0">
                <a:latin typeface="Arial Narrow" pitchFamily="34" charset="0"/>
                <a:ea typeface="MS PGothic" pitchFamily="34" charset="-128"/>
              </a:rPr>
              <a:t> pueden ser: </a:t>
            </a:r>
          </a:p>
          <a:p>
            <a:pPr lvl="1" algn="just" eaLnBrk="1" hangingPunct="1">
              <a:lnSpc>
                <a:spcPct val="80000"/>
              </a:lnSpc>
            </a:pPr>
            <a:r>
              <a:rPr lang="es-AR" altLang="ja-JP" sz="2000" dirty="0" smtClean="0">
                <a:latin typeface="Arial Narrow" pitchFamily="34" charset="0"/>
                <a:ea typeface="MS PGothic" pitchFamily="34" charset="-128"/>
              </a:rPr>
              <a:t>Políticas nacionales orientadas al sistema en su conjunto</a:t>
            </a:r>
          </a:p>
          <a:p>
            <a:pPr lvl="1" algn="just" eaLnBrk="1" hangingPunct="1">
              <a:lnSpc>
                <a:spcPct val="80000"/>
              </a:lnSpc>
            </a:pPr>
            <a:r>
              <a:rPr lang="es-ES" altLang="ja-JP" sz="2000" dirty="0" smtClean="0">
                <a:latin typeface="Arial Narrow" pitchFamily="34" charset="0"/>
                <a:ea typeface="MS PGothic" pitchFamily="34" charset="-128"/>
              </a:rPr>
              <a:t>Políticas nacionales orientadas hacia un sector de la educación superior (público-privado, universidades-instituciones de ES no universitarias)</a:t>
            </a:r>
          </a:p>
          <a:p>
            <a:pPr lvl="1" algn="just" eaLnBrk="1" hangingPunct="1">
              <a:lnSpc>
                <a:spcPct val="80000"/>
              </a:lnSpc>
            </a:pPr>
            <a:r>
              <a:rPr lang="es-ES" altLang="ja-JP" sz="2000" dirty="0" smtClean="0">
                <a:latin typeface="Arial Narrow" pitchFamily="34" charset="0"/>
                <a:ea typeface="MS PGothic" pitchFamily="34" charset="-128"/>
              </a:rPr>
              <a:t>Políticas institucionales que desarrollan las propias universidades </a:t>
            </a:r>
            <a:endParaRPr lang="es-AR" altLang="ja-JP" sz="2000" dirty="0" smtClean="0">
              <a:latin typeface="Arial Narrow" pitchFamily="34" charset="0"/>
              <a:ea typeface="MS PGothic" pitchFamily="34" charset="-128"/>
            </a:endParaRPr>
          </a:p>
          <a:p>
            <a:pPr algn="just" eaLnBrk="1" hangingPunct="1">
              <a:lnSpc>
                <a:spcPct val="80000"/>
              </a:lnSpc>
            </a:pPr>
            <a:endParaRPr lang="es-AR" altLang="ja-JP" sz="2200" dirty="0" smtClean="0">
              <a:latin typeface="Arial Narrow" pitchFamily="34" charset="0"/>
              <a:ea typeface="MS PGothic" pitchFamily="34" charset="-128"/>
            </a:endParaRPr>
          </a:p>
          <a:p>
            <a:pPr algn="just" eaLnBrk="1" hangingPunct="1">
              <a:lnSpc>
                <a:spcPct val="80000"/>
              </a:lnSpc>
            </a:pPr>
            <a:r>
              <a:rPr lang="es-ES" sz="2200" dirty="0" smtClean="0">
                <a:latin typeface="Arial Narrow" pitchFamily="34" charset="0"/>
              </a:rPr>
              <a:t>Las políticas de inclusión de la ES según la </a:t>
            </a:r>
            <a:r>
              <a:rPr lang="es-ES" sz="2200" b="1" dirty="0" smtClean="0">
                <a:latin typeface="Arial Narrow" pitchFamily="34" charset="0"/>
              </a:rPr>
              <a:t>definición del problema</a:t>
            </a:r>
            <a:r>
              <a:rPr lang="es-ES" sz="2200" dirty="0" smtClean="0">
                <a:latin typeface="Arial Narrow" pitchFamily="34" charset="0"/>
              </a:rPr>
              <a:t>:</a:t>
            </a:r>
          </a:p>
          <a:p>
            <a:pPr lvl="1" algn="just" eaLnBrk="1" hangingPunct="1">
              <a:lnSpc>
                <a:spcPct val="80000"/>
              </a:lnSpc>
            </a:pPr>
            <a:r>
              <a:rPr lang="es-ES" sz="2000" dirty="0" smtClean="0">
                <a:latin typeface="Arial Narrow" pitchFamily="34" charset="0"/>
              </a:rPr>
              <a:t>Condicionantes económico-sociales (becas)</a:t>
            </a:r>
          </a:p>
          <a:p>
            <a:pPr lvl="1" algn="just" eaLnBrk="1" hangingPunct="1">
              <a:lnSpc>
                <a:spcPct val="80000"/>
              </a:lnSpc>
            </a:pPr>
            <a:r>
              <a:rPr lang="es-ES" sz="2000" dirty="0" smtClean="0">
                <a:latin typeface="Arial Narrow" pitchFamily="34" charset="0"/>
              </a:rPr>
              <a:t>Condicionantes pedagógico-institucionales (tutorías, sistemas de apoyo académico)</a:t>
            </a:r>
          </a:p>
          <a:p>
            <a:pPr algn="just" eaLnBrk="1" hangingPunct="1">
              <a:lnSpc>
                <a:spcPct val="80000"/>
              </a:lnSpc>
            </a:pPr>
            <a:endParaRPr lang="es-ES" sz="2200" dirty="0" smtClean="0">
              <a:latin typeface="Arial Narrow" pitchFamily="34" charset="0"/>
            </a:endParaRPr>
          </a:p>
          <a:p>
            <a:pPr algn="just" eaLnBrk="1" hangingPunct="1">
              <a:lnSpc>
                <a:spcPct val="80000"/>
              </a:lnSpc>
            </a:pPr>
            <a:r>
              <a:rPr lang="es-ES" sz="2200" dirty="0" smtClean="0">
                <a:latin typeface="Arial Narrow" pitchFamily="34" charset="0"/>
              </a:rPr>
              <a:t>Las políticas de inclusión de la ES según </a:t>
            </a:r>
            <a:r>
              <a:rPr lang="es-ES" sz="2200" b="1" dirty="0" smtClean="0">
                <a:latin typeface="Arial Narrow" pitchFamily="34" charset="0"/>
              </a:rPr>
              <a:t>la población</a:t>
            </a:r>
            <a:r>
              <a:rPr lang="es-ES" sz="2200" dirty="0" smtClean="0">
                <a:latin typeface="Arial Narrow" pitchFamily="34" charset="0"/>
              </a:rPr>
              <a:t>:</a:t>
            </a:r>
          </a:p>
          <a:p>
            <a:pPr lvl="1" algn="just" eaLnBrk="1" hangingPunct="1">
              <a:lnSpc>
                <a:spcPct val="80000"/>
              </a:lnSpc>
            </a:pPr>
            <a:r>
              <a:rPr lang="es-ES" sz="2000" dirty="0" smtClean="0">
                <a:latin typeface="Arial Narrow" pitchFamily="34" charset="0"/>
              </a:rPr>
              <a:t>Un grupo étnico, racial y vulnerable (políticas focalizadas)</a:t>
            </a:r>
          </a:p>
          <a:p>
            <a:pPr lvl="1" algn="just" eaLnBrk="1" hangingPunct="1">
              <a:lnSpc>
                <a:spcPct val="80000"/>
              </a:lnSpc>
            </a:pPr>
            <a:r>
              <a:rPr lang="es-ES" sz="2000" dirty="0" smtClean="0">
                <a:latin typeface="Arial Narrow" pitchFamily="34" charset="0"/>
              </a:rPr>
              <a:t>Al conjunto de la población estudiantil (políticas universalistas)</a:t>
            </a:r>
          </a:p>
          <a:p>
            <a:pPr algn="just" eaLnBrk="1" hangingPunct="1">
              <a:lnSpc>
                <a:spcPct val="80000"/>
              </a:lnSpc>
            </a:pPr>
            <a:endParaRPr lang="es-ES" sz="2200" dirty="0" smtClean="0">
              <a:latin typeface="Arial Narrow" pitchFamily="34" charset="0"/>
            </a:endParaRPr>
          </a:p>
          <a:p>
            <a:pPr algn="just" eaLnBrk="1" hangingPunct="1">
              <a:lnSpc>
                <a:spcPct val="80000"/>
              </a:lnSpc>
            </a:pPr>
            <a:endParaRPr lang="es-ES" sz="2200" dirty="0" smtClean="0">
              <a:latin typeface="Arial Narrow" pitchFamily="34" charset="0"/>
            </a:endParaRPr>
          </a:p>
          <a:p>
            <a:pPr algn="just" eaLnBrk="1" hangingPunct="1">
              <a:lnSpc>
                <a:spcPct val="80000"/>
              </a:lnSpc>
            </a:pPr>
            <a:endParaRPr lang="es-ES" sz="2200" dirty="0" smtClean="0">
              <a:latin typeface="Arial Narrow" pitchFamily="34" charset="0"/>
            </a:endParaRPr>
          </a:p>
          <a:p>
            <a:pPr algn="just" eaLnBrk="1" hangingPunct="1">
              <a:lnSpc>
                <a:spcPct val="80000"/>
              </a:lnSpc>
            </a:pPr>
            <a:endParaRPr lang="es-ES" sz="2400" dirty="0" smtClean="0">
              <a:latin typeface="Arial Narrow" pitchFamily="34" charset="0"/>
            </a:endParaRPr>
          </a:p>
          <a:p>
            <a:pPr algn="just" eaLnBrk="1" hangingPunct="1">
              <a:lnSpc>
                <a:spcPct val="80000"/>
              </a:lnSpc>
              <a:buNone/>
            </a:pPr>
            <a:endParaRPr lang="es-ES" sz="2400" dirty="0" smtClean="0">
              <a:latin typeface="Arial Narrow" pitchFamily="34" charset="0"/>
            </a:endParaRPr>
          </a:p>
        </p:txBody>
      </p:sp>
    </p:spTree>
  </p:cSld>
  <p:clrMapOvr>
    <a:masterClrMapping/>
  </p:clrMapOvr>
  <p:transition>
    <p:fade thruBlk="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50938" y="714375"/>
            <a:ext cx="7793037" cy="962025"/>
          </a:xfrm>
        </p:spPr>
        <p:txBody>
          <a:bodyPr/>
          <a:lstStyle/>
          <a:p>
            <a:pPr eaLnBrk="1" hangingPunct="1"/>
            <a:r>
              <a:rPr lang="es-AR" sz="2400" b="1" dirty="0" smtClean="0">
                <a:solidFill>
                  <a:schemeClr val="tx1"/>
                </a:solidFill>
                <a:latin typeface="Arial Narrow" pitchFamily="34" charset="0"/>
              </a:rPr>
              <a:t>Las políticas de democratización e inclusión ponen en discusión la concepciones sobre la universidad</a:t>
            </a:r>
            <a:endParaRPr lang="es-ES" sz="2400" b="1" dirty="0" smtClean="0">
              <a:solidFill>
                <a:schemeClr val="tx1"/>
              </a:solidFill>
              <a:latin typeface="Arial Narrow" pitchFamily="34" charset="0"/>
            </a:endParaRPr>
          </a:p>
        </p:txBody>
      </p:sp>
      <p:sp>
        <p:nvSpPr>
          <p:cNvPr id="16387" name="Rectangle 3"/>
          <p:cNvSpPr>
            <a:spLocks noGrp="1" noChangeArrowheads="1"/>
          </p:cNvSpPr>
          <p:nvPr>
            <p:ph idx="1"/>
          </p:nvPr>
        </p:nvSpPr>
        <p:spPr>
          <a:xfrm>
            <a:off x="827088" y="1989138"/>
            <a:ext cx="7772400" cy="4680222"/>
          </a:xfrm>
        </p:spPr>
        <p:txBody>
          <a:bodyPr/>
          <a:lstStyle/>
          <a:p>
            <a:pPr algn="just" eaLnBrk="1" hangingPunct="1">
              <a:lnSpc>
                <a:spcPct val="80000"/>
              </a:lnSpc>
            </a:pPr>
            <a:r>
              <a:rPr lang="es-ES" sz="2200" dirty="0" smtClean="0">
                <a:latin typeface="Arial Narrow" pitchFamily="34" charset="0"/>
              </a:rPr>
              <a:t>La universidad contemporánea está atravesada por múltiples tensiones, una de ellas se expresa entre la demanda por una mayor </a:t>
            </a:r>
            <a:r>
              <a:rPr lang="es-ES" sz="2200" b="1" dirty="0" smtClean="0">
                <a:latin typeface="Arial Narrow" pitchFamily="34" charset="0"/>
              </a:rPr>
              <a:t>democratización-inclusión</a:t>
            </a:r>
            <a:r>
              <a:rPr lang="es-ES" sz="2200" dirty="0" smtClean="0">
                <a:latin typeface="Arial Narrow" pitchFamily="34" charset="0"/>
              </a:rPr>
              <a:t> y los principios constitutivos como institución de estudios avanzados de </a:t>
            </a:r>
            <a:r>
              <a:rPr lang="es-ES" sz="2200" b="1" dirty="0" smtClean="0">
                <a:latin typeface="Arial Narrow" pitchFamily="34" charset="0"/>
              </a:rPr>
              <a:t>excelencia</a:t>
            </a:r>
            <a:r>
              <a:rPr lang="es-ES" sz="2200" dirty="0">
                <a:latin typeface="Arial Narrow" pitchFamily="34" charset="0"/>
              </a:rPr>
              <a:t> </a:t>
            </a:r>
            <a:r>
              <a:rPr lang="es-ES" sz="2200" dirty="0" smtClean="0">
                <a:latin typeface="Arial Narrow" pitchFamily="34" charset="0"/>
              </a:rPr>
              <a:t>y </a:t>
            </a:r>
            <a:r>
              <a:rPr lang="es-ES" sz="2200" b="1" dirty="0" smtClean="0">
                <a:latin typeface="Arial Narrow" pitchFamily="34" charset="0"/>
              </a:rPr>
              <a:t>mérito</a:t>
            </a:r>
            <a:r>
              <a:rPr lang="es-ES" sz="2200" dirty="0" smtClean="0">
                <a:latin typeface="Arial Narrow" pitchFamily="34" charset="0"/>
              </a:rPr>
              <a:t> (selectividad).</a:t>
            </a:r>
          </a:p>
          <a:p>
            <a:pPr marL="0" indent="0" algn="just" eaLnBrk="1" hangingPunct="1">
              <a:lnSpc>
                <a:spcPct val="80000"/>
              </a:lnSpc>
              <a:buNone/>
            </a:pPr>
            <a:r>
              <a:rPr lang="es-ES" sz="2200" dirty="0" smtClean="0">
                <a:latin typeface="Arial Narrow" pitchFamily="34" charset="0"/>
              </a:rPr>
              <a:t> </a:t>
            </a:r>
          </a:p>
          <a:p>
            <a:pPr algn="just" eaLnBrk="1" hangingPunct="1">
              <a:lnSpc>
                <a:spcPct val="80000"/>
              </a:lnSpc>
            </a:pPr>
            <a:r>
              <a:rPr lang="es-ES" sz="2200" dirty="0" smtClean="0">
                <a:latin typeface="Arial Narrow" pitchFamily="34" charset="0"/>
              </a:rPr>
              <a:t>Históricamente la universidad pudo cumplir su función de producción de conocimiento avanzado manteniendo el principio de la selectividad y </a:t>
            </a:r>
            <a:r>
              <a:rPr lang="es-ES" sz="2200" dirty="0" err="1" smtClean="0">
                <a:latin typeface="Arial Narrow" pitchFamily="34" charset="0"/>
              </a:rPr>
              <a:t>meritocracia</a:t>
            </a:r>
            <a:r>
              <a:rPr lang="es-ES" sz="2200" dirty="0" smtClean="0">
                <a:latin typeface="Arial Narrow" pitchFamily="34" charset="0"/>
              </a:rPr>
              <a:t>. Cuando hubo un avance de las clases subalternas en el acceso a la educación, dicho </a:t>
            </a:r>
            <a:r>
              <a:rPr lang="es-ES" sz="2200" b="1" dirty="0" smtClean="0">
                <a:latin typeface="Arial Narrow" pitchFamily="34" charset="0"/>
              </a:rPr>
              <a:t>efecto democratizador fue </a:t>
            </a:r>
            <a:r>
              <a:rPr lang="es-ES" sz="2200" b="1" dirty="0" err="1" smtClean="0">
                <a:latin typeface="Arial Narrow" pitchFamily="34" charset="0"/>
              </a:rPr>
              <a:t>nuetralizado</a:t>
            </a:r>
            <a:r>
              <a:rPr lang="es-ES" sz="2200" b="1" dirty="0" smtClean="0">
                <a:latin typeface="Arial Narrow" pitchFamily="34" charset="0"/>
              </a:rPr>
              <a:t> por la pérdida de calidad de los aprendizajes </a:t>
            </a:r>
            <a:r>
              <a:rPr lang="es-ES" sz="2200" dirty="0" smtClean="0">
                <a:latin typeface="Arial Narrow" pitchFamily="34" charset="0"/>
              </a:rPr>
              <a:t>y la consecuente</a:t>
            </a:r>
            <a:r>
              <a:rPr lang="es-ES" sz="2200" b="1" dirty="0" smtClean="0">
                <a:latin typeface="Arial Narrow" pitchFamily="34" charset="0"/>
              </a:rPr>
              <a:t> devaluación de las credenciales</a:t>
            </a:r>
            <a:r>
              <a:rPr lang="es-ES" sz="2200" dirty="0" smtClean="0">
                <a:latin typeface="Arial Narrow" pitchFamily="34" charset="0"/>
              </a:rPr>
              <a:t>.</a:t>
            </a:r>
          </a:p>
          <a:p>
            <a:pPr algn="just" eaLnBrk="1" hangingPunct="1">
              <a:lnSpc>
                <a:spcPct val="80000"/>
              </a:lnSpc>
            </a:pPr>
            <a:endParaRPr lang="es-ES" sz="2200" dirty="0">
              <a:latin typeface="Arial Narrow" pitchFamily="34" charset="0"/>
            </a:endParaRPr>
          </a:p>
          <a:p>
            <a:pPr algn="just" eaLnBrk="1" hangingPunct="1">
              <a:lnSpc>
                <a:spcPct val="80000"/>
              </a:lnSpc>
            </a:pPr>
            <a:r>
              <a:rPr lang="es-ES" sz="2200" dirty="0" smtClean="0">
                <a:latin typeface="Arial Narrow" pitchFamily="34" charset="0"/>
              </a:rPr>
              <a:t>Las políticas de democratización e inclusión de la ES conllevan un cuestionamiento a la definición clásica de universidad y plantea la necesidad de pensar nuevos/diferentes modelos de universidad.</a:t>
            </a:r>
          </a:p>
          <a:p>
            <a:pPr algn="just" eaLnBrk="1" hangingPunct="1">
              <a:lnSpc>
                <a:spcPct val="80000"/>
              </a:lnSpc>
            </a:pPr>
            <a:endParaRPr lang="es-ES" sz="2200" dirty="0" smtClean="0">
              <a:latin typeface="Arial Narrow" pitchFamily="34" charset="0"/>
            </a:endParaRPr>
          </a:p>
          <a:p>
            <a:pPr algn="just" eaLnBrk="1" hangingPunct="1">
              <a:lnSpc>
                <a:spcPct val="80000"/>
              </a:lnSpc>
            </a:pPr>
            <a:endParaRPr lang="es-ES" sz="2000" dirty="0" smtClean="0"/>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042988" y="981075"/>
            <a:ext cx="7793037" cy="741363"/>
          </a:xfrm>
        </p:spPr>
        <p:txBody>
          <a:bodyPr/>
          <a:lstStyle/>
          <a:p>
            <a:pPr eaLnBrk="1" hangingPunct="1"/>
            <a:r>
              <a:rPr lang="pt-BR" sz="2400" b="1" smtClean="0">
                <a:solidFill>
                  <a:schemeClr val="tx1"/>
                </a:solidFill>
                <a:latin typeface="Arial Narrow" pitchFamily="34" charset="0"/>
              </a:rPr>
              <a:t>Objetivos de </a:t>
            </a:r>
            <a:r>
              <a:rPr lang="es-AR" sz="2400" b="1" smtClean="0">
                <a:solidFill>
                  <a:schemeClr val="tx1"/>
                </a:solidFill>
                <a:latin typeface="Arial Narrow" pitchFamily="34" charset="0"/>
              </a:rPr>
              <a:t>la</a:t>
            </a:r>
            <a:r>
              <a:rPr lang="pt-BR" sz="2400" b="1" smtClean="0">
                <a:solidFill>
                  <a:schemeClr val="tx1"/>
                </a:solidFill>
                <a:latin typeface="Arial Narrow" pitchFamily="34" charset="0"/>
              </a:rPr>
              <a:t> </a:t>
            </a:r>
            <a:r>
              <a:rPr lang="es-AR" sz="2400" b="1" smtClean="0">
                <a:solidFill>
                  <a:schemeClr val="tx1"/>
                </a:solidFill>
                <a:latin typeface="Arial Narrow" pitchFamily="34" charset="0"/>
              </a:rPr>
              <a:t>presentación</a:t>
            </a:r>
          </a:p>
        </p:txBody>
      </p:sp>
      <p:sp>
        <p:nvSpPr>
          <p:cNvPr id="4099" name="Rectangle 3"/>
          <p:cNvSpPr>
            <a:spLocks noGrp="1" noChangeArrowheads="1"/>
          </p:cNvSpPr>
          <p:nvPr>
            <p:ph idx="1"/>
          </p:nvPr>
        </p:nvSpPr>
        <p:spPr>
          <a:xfrm>
            <a:off x="1155700" y="2000250"/>
            <a:ext cx="7702550" cy="4714898"/>
          </a:xfrm>
        </p:spPr>
        <p:txBody>
          <a:bodyPr/>
          <a:lstStyle/>
          <a:p>
            <a:pPr algn="just" eaLnBrk="1" hangingPunct="1">
              <a:lnSpc>
                <a:spcPct val="90000"/>
              </a:lnSpc>
            </a:pPr>
            <a:r>
              <a:rPr lang="es-ES" sz="2200" dirty="0" smtClean="0">
                <a:latin typeface="Arial Narrow" pitchFamily="34" charset="0"/>
              </a:rPr>
              <a:t>Plantear un debate alrededor  de las relaciones entre democratización e inclusión en la universidad como aporte para analizar las políticas de educación superior implementadas en los últimos años en la región.</a:t>
            </a:r>
            <a:endParaRPr lang="es-AR" sz="2200" dirty="0" smtClean="0">
              <a:latin typeface="Arial Narrow" pitchFamily="34" charset="0"/>
            </a:endParaRPr>
          </a:p>
          <a:p>
            <a:pPr algn="just" eaLnBrk="1" hangingPunct="1">
              <a:lnSpc>
                <a:spcPct val="90000"/>
              </a:lnSpc>
            </a:pPr>
            <a:endParaRPr lang="pt-BR" sz="2200" dirty="0" smtClean="0">
              <a:latin typeface="Arial Narrow" pitchFamily="34" charset="0"/>
            </a:endParaRPr>
          </a:p>
          <a:p>
            <a:pPr algn="just" eaLnBrk="1" hangingPunct="1">
              <a:lnSpc>
                <a:spcPct val="90000"/>
              </a:lnSpc>
            </a:pPr>
            <a:r>
              <a:rPr lang="es-AR" sz="2200" dirty="0" smtClean="0">
                <a:latin typeface="Arial Narrow" pitchFamily="34" charset="0"/>
              </a:rPr>
              <a:t>La educación superior en América Latina presenta un alto grado de heterogeneidad y diversidad de situaciones como producto de configuraciones históricas y tradiciones académicas nacionales.</a:t>
            </a:r>
          </a:p>
          <a:p>
            <a:pPr algn="just" eaLnBrk="1" hangingPunct="1">
              <a:lnSpc>
                <a:spcPct val="90000"/>
              </a:lnSpc>
            </a:pPr>
            <a:endParaRPr lang="es-AR" sz="2200" dirty="0" smtClean="0">
              <a:latin typeface="Arial Narrow" pitchFamily="34" charset="0"/>
            </a:endParaRPr>
          </a:p>
          <a:p>
            <a:pPr algn="just" eaLnBrk="1" hangingPunct="1">
              <a:lnSpc>
                <a:spcPct val="90000"/>
              </a:lnSpc>
            </a:pPr>
            <a:r>
              <a:rPr lang="es-AR" sz="2200" dirty="0" smtClean="0">
                <a:latin typeface="Arial Narrow" pitchFamily="34" charset="0"/>
              </a:rPr>
              <a:t>Las políticas de ES de las últimas tres décadas expresan tendencias estructurales, el impacto de las reformas de los 90 y las nuevas demandas y necesidades sociales.</a:t>
            </a:r>
          </a:p>
          <a:p>
            <a:pPr algn="just" eaLnBrk="1" hangingPunct="1">
              <a:lnSpc>
                <a:spcPct val="90000"/>
              </a:lnSpc>
            </a:pPr>
            <a:endParaRPr lang="pt-BR" sz="2200" dirty="0" smtClean="0">
              <a:latin typeface="Arial Narrow" pitchFamily="34" charset="0"/>
            </a:endParaRPr>
          </a:p>
          <a:p>
            <a:pPr algn="just" eaLnBrk="1" hangingPunct="1">
              <a:lnSpc>
                <a:spcPct val="90000"/>
              </a:lnSpc>
            </a:pPr>
            <a:r>
              <a:rPr lang="es-AR" sz="2200" dirty="0" smtClean="0">
                <a:latin typeface="Arial Narrow" pitchFamily="34" charset="0"/>
              </a:rPr>
              <a:t>Las políticas de inclusión ponen en discusión la definición del rol y funciones de la universidad</a:t>
            </a: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50938" y="714375"/>
            <a:ext cx="7793037" cy="962025"/>
          </a:xfrm>
        </p:spPr>
        <p:txBody>
          <a:bodyPr/>
          <a:lstStyle/>
          <a:p>
            <a:pPr eaLnBrk="1" hangingPunct="1"/>
            <a:r>
              <a:rPr lang="es-ES" sz="2400" b="1" dirty="0" smtClean="0">
                <a:solidFill>
                  <a:schemeClr val="tx1"/>
                </a:solidFill>
                <a:latin typeface="Arial Narrow" pitchFamily="34" charset="0"/>
              </a:rPr>
              <a:t>Tendencias recientes de las políticas de ES en la región</a:t>
            </a:r>
          </a:p>
        </p:txBody>
      </p:sp>
      <p:sp>
        <p:nvSpPr>
          <p:cNvPr id="16387" name="Rectangle 3"/>
          <p:cNvSpPr>
            <a:spLocks noGrp="1" noChangeArrowheads="1"/>
          </p:cNvSpPr>
          <p:nvPr>
            <p:ph idx="1"/>
          </p:nvPr>
        </p:nvSpPr>
        <p:spPr>
          <a:xfrm>
            <a:off x="827088" y="1989138"/>
            <a:ext cx="7772400" cy="4464050"/>
          </a:xfrm>
        </p:spPr>
        <p:txBody>
          <a:bodyPr/>
          <a:lstStyle/>
          <a:p>
            <a:pPr algn="just" eaLnBrk="1" hangingPunct="1">
              <a:lnSpc>
                <a:spcPct val="80000"/>
              </a:lnSpc>
            </a:pPr>
            <a:r>
              <a:rPr lang="es-ES" sz="2200" dirty="0" smtClean="0">
                <a:latin typeface="Arial Narrow" pitchFamily="34" charset="0"/>
              </a:rPr>
              <a:t>Durante la década de 1980 las políticas de ES pusieron el acento en la democratización asociado a la ampliación del acceso.</a:t>
            </a:r>
          </a:p>
          <a:p>
            <a:pPr algn="just" eaLnBrk="1" hangingPunct="1">
              <a:lnSpc>
                <a:spcPct val="80000"/>
              </a:lnSpc>
            </a:pPr>
            <a:endParaRPr lang="es-ES" sz="2200" dirty="0" smtClean="0">
              <a:latin typeface="Arial Narrow" pitchFamily="34" charset="0"/>
            </a:endParaRPr>
          </a:p>
          <a:p>
            <a:pPr algn="just" eaLnBrk="1" hangingPunct="1">
              <a:lnSpc>
                <a:spcPct val="80000"/>
              </a:lnSpc>
            </a:pPr>
            <a:r>
              <a:rPr lang="es-ES" sz="2200" dirty="0" smtClean="0">
                <a:latin typeface="Arial Narrow" pitchFamily="34" charset="0"/>
              </a:rPr>
              <a:t>Las reformas neoliberales de la década de 1990 reestructuraron el patrón de relación entre Estado y universidad alrededor de la problemática de la calidad y la equidad de ES </a:t>
            </a:r>
            <a:endParaRPr lang="es-ES_tradnl" sz="2200" dirty="0" smtClean="0">
              <a:latin typeface="Arial Narrow" pitchFamily="34" charset="0"/>
            </a:endParaRPr>
          </a:p>
          <a:p>
            <a:pPr algn="just" eaLnBrk="1" hangingPunct="1">
              <a:lnSpc>
                <a:spcPct val="80000"/>
              </a:lnSpc>
            </a:pPr>
            <a:endParaRPr lang="es-AR" altLang="ja-JP" sz="2200" dirty="0" smtClean="0">
              <a:latin typeface="Arial Narrow" pitchFamily="34" charset="0"/>
              <a:ea typeface="MS PGothic" pitchFamily="34" charset="-128"/>
            </a:endParaRPr>
          </a:p>
          <a:p>
            <a:pPr algn="just" eaLnBrk="1" hangingPunct="1">
              <a:lnSpc>
                <a:spcPct val="80000"/>
              </a:lnSpc>
            </a:pPr>
            <a:r>
              <a:rPr lang="es-AR" altLang="ja-JP" sz="2200" dirty="0" smtClean="0">
                <a:latin typeface="Arial Narrow" pitchFamily="34" charset="0"/>
                <a:ea typeface="MS PGothic" pitchFamily="34" charset="-128"/>
              </a:rPr>
              <a:t>Desde la segunda mitad de la década de 2000, la llegada de gobiernos de signo “progresistas” en algunos países parece orientarse hacia un giro en las políticas para el sector. En otros hay continuidad con las políticas neoliberales de la década anterior</a:t>
            </a:r>
          </a:p>
          <a:p>
            <a:pPr algn="just" eaLnBrk="1" hangingPunct="1">
              <a:lnSpc>
                <a:spcPct val="80000"/>
              </a:lnSpc>
            </a:pPr>
            <a:endParaRPr lang="es-AR" altLang="ja-JP" sz="2200" dirty="0" smtClean="0">
              <a:latin typeface="Arial Narrow" pitchFamily="34" charset="0"/>
              <a:ea typeface="MS PGothic" pitchFamily="34" charset="-128"/>
            </a:endParaRPr>
          </a:p>
          <a:p>
            <a:pPr algn="just" eaLnBrk="1" hangingPunct="1">
              <a:lnSpc>
                <a:spcPct val="80000"/>
              </a:lnSpc>
            </a:pPr>
            <a:r>
              <a:rPr lang="es-AR" altLang="ja-JP" sz="2200" dirty="0" smtClean="0">
                <a:latin typeface="Arial Narrow" pitchFamily="34" charset="0"/>
                <a:ea typeface="MS PGothic" pitchFamily="34" charset="-128"/>
              </a:rPr>
              <a:t>Este cambio se manifiesta en un neo-intervencionismo estatal, en la centralidad de la universidad para el desarrollo y en </a:t>
            </a:r>
            <a:r>
              <a:rPr lang="es-AR" altLang="ja-JP" sz="2200" b="1" dirty="0" smtClean="0">
                <a:latin typeface="Arial Narrow" pitchFamily="34" charset="0"/>
                <a:ea typeface="MS PGothic" pitchFamily="34" charset="-128"/>
              </a:rPr>
              <a:t>políticas orientadas a la inclusión de nuevos sectores</a:t>
            </a:r>
            <a:r>
              <a:rPr lang="es-AR" altLang="ja-JP" sz="2200" dirty="0" smtClean="0">
                <a:latin typeface="Arial Narrow" pitchFamily="34" charset="0"/>
                <a:ea typeface="MS PGothic" pitchFamily="34" charset="-128"/>
              </a:rPr>
              <a:t>. </a:t>
            </a:r>
          </a:p>
          <a:p>
            <a:pPr algn="just" eaLnBrk="1" hangingPunct="1">
              <a:lnSpc>
                <a:spcPct val="80000"/>
              </a:lnSpc>
            </a:pPr>
            <a:endParaRPr lang="es-AR" altLang="ja-JP" sz="2200" dirty="0" smtClean="0">
              <a:latin typeface="Arial Narrow" pitchFamily="34" charset="0"/>
              <a:ea typeface="MS PGothic" pitchFamily="34" charset="-128"/>
            </a:endParaRPr>
          </a:p>
          <a:p>
            <a:pPr algn="just" eaLnBrk="1" hangingPunct="1">
              <a:lnSpc>
                <a:spcPct val="80000"/>
              </a:lnSpc>
            </a:pPr>
            <a:endParaRPr lang="es-AR" altLang="ja-JP" sz="2200" dirty="0" smtClean="0">
              <a:latin typeface="Arial Narrow" pitchFamily="34" charset="0"/>
              <a:ea typeface="MS PGothic" pitchFamily="34" charset="-128"/>
            </a:endParaRPr>
          </a:p>
          <a:p>
            <a:pPr algn="just" eaLnBrk="1" hangingPunct="1">
              <a:lnSpc>
                <a:spcPct val="80000"/>
              </a:lnSpc>
              <a:buFont typeface="Wingdings" pitchFamily="2" charset="2"/>
              <a:buNone/>
            </a:pPr>
            <a:r>
              <a:rPr lang="es-AR" altLang="ja-JP" sz="2200" dirty="0" smtClean="0">
                <a:latin typeface="Arial Narrow" pitchFamily="34" charset="0"/>
                <a:ea typeface="MS PGothic" pitchFamily="34" charset="-128"/>
              </a:rPr>
              <a:t>  </a:t>
            </a:r>
          </a:p>
        </p:txBody>
      </p:sp>
    </p:spTree>
  </p:cSld>
  <p:clrMapOvr>
    <a:masterClrMapping/>
  </p:clrMapOvr>
  <p:transition>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1 Título"/>
          <p:cNvSpPr>
            <a:spLocks noGrp="1"/>
          </p:cNvSpPr>
          <p:nvPr>
            <p:ph type="title"/>
          </p:nvPr>
        </p:nvSpPr>
        <p:spPr>
          <a:xfrm>
            <a:off x="1150938" y="785813"/>
            <a:ext cx="7793037" cy="890587"/>
          </a:xfrm>
        </p:spPr>
        <p:txBody>
          <a:bodyPr/>
          <a:lstStyle/>
          <a:p>
            <a:pPr eaLnBrk="1" hangingPunct="1"/>
            <a:r>
              <a:rPr lang="es-AR" sz="2400" b="1" smtClean="0">
                <a:solidFill>
                  <a:schemeClr val="tx1"/>
                </a:solidFill>
                <a:latin typeface="Arial Narrow" pitchFamily="34" charset="0"/>
              </a:rPr>
              <a:t>Un proceso de masificación de la educación superior</a:t>
            </a:r>
          </a:p>
        </p:txBody>
      </p:sp>
      <p:graphicFrame>
        <p:nvGraphicFramePr>
          <p:cNvPr id="4" name="3 Marcador de contenido"/>
          <p:cNvGraphicFramePr>
            <a:graphicFrameLocks noGrp="1"/>
          </p:cNvGraphicFramePr>
          <p:nvPr>
            <p:ph idx="1"/>
          </p:nvPr>
        </p:nvGraphicFramePr>
        <p:xfrm>
          <a:off x="1071563" y="2071688"/>
          <a:ext cx="7286680" cy="4000656"/>
        </p:xfrm>
        <a:graphic>
          <a:graphicData uri="http://schemas.openxmlformats.org/drawingml/2006/table">
            <a:tbl>
              <a:tblPr firstRow="1" bandRow="1">
                <a:tableStyleId>{5C22544A-7EE6-4342-B048-85BDC9FD1C3A}</a:tableStyleId>
              </a:tblPr>
              <a:tblGrid>
                <a:gridCol w="1821670"/>
                <a:gridCol w="1821670"/>
                <a:gridCol w="1821670"/>
                <a:gridCol w="1821670"/>
              </a:tblGrid>
              <a:tr h="363696">
                <a:tc gridSpan="4">
                  <a:txBody>
                    <a:bodyPr/>
                    <a:lstStyle/>
                    <a:p>
                      <a:pPr algn="ctr"/>
                      <a:r>
                        <a:rPr lang="es-AR" sz="1600" b="0" dirty="0" smtClean="0">
                          <a:solidFill>
                            <a:schemeClr val="tx1"/>
                          </a:solidFill>
                          <a:latin typeface="Arial Narrow" pitchFamily="34" charset="0"/>
                        </a:rPr>
                        <a:t>Evolución</a:t>
                      </a:r>
                      <a:r>
                        <a:rPr lang="es-AR" sz="1600" b="0" baseline="0" dirty="0" smtClean="0">
                          <a:solidFill>
                            <a:schemeClr val="tx1"/>
                          </a:solidFill>
                          <a:latin typeface="Arial Narrow" pitchFamily="34" charset="0"/>
                        </a:rPr>
                        <a:t> de la matrícula de educación superior 2004</a:t>
                      </a:r>
                      <a:endParaRPr lang="es-AR" sz="1600" b="0" dirty="0">
                        <a:solidFill>
                          <a:schemeClr val="tx1"/>
                        </a:solidFill>
                        <a:latin typeface="Arial Narrow" pitchFamily="34" charset="0"/>
                      </a:endParaRPr>
                    </a:p>
                  </a:txBody>
                  <a:tcPr/>
                </a:tc>
                <a:tc hMerge="1">
                  <a:txBody>
                    <a:bodyPr/>
                    <a:lstStyle/>
                    <a:p>
                      <a:endParaRPr lang="es-AR" dirty="0"/>
                    </a:p>
                  </a:txBody>
                  <a:tcPr/>
                </a:tc>
                <a:tc hMerge="1">
                  <a:txBody>
                    <a:bodyPr/>
                    <a:lstStyle/>
                    <a:p>
                      <a:endParaRPr lang="es-AR" dirty="0"/>
                    </a:p>
                  </a:txBody>
                  <a:tcPr/>
                </a:tc>
                <a:tc hMerge="1">
                  <a:txBody>
                    <a:bodyPr/>
                    <a:lstStyle/>
                    <a:p>
                      <a:endParaRPr lang="es-AR" dirty="0"/>
                    </a:p>
                  </a:txBody>
                  <a:tcPr/>
                </a:tc>
              </a:tr>
              <a:tr h="363696">
                <a:tc>
                  <a:txBody>
                    <a:bodyPr/>
                    <a:lstStyle/>
                    <a:p>
                      <a:endParaRPr lang="es-AR" sz="1400" dirty="0">
                        <a:latin typeface="Arial Narrow" pitchFamily="34" charset="0"/>
                      </a:endParaRPr>
                    </a:p>
                  </a:txBody>
                  <a:tcPr/>
                </a:tc>
                <a:tc>
                  <a:txBody>
                    <a:bodyPr/>
                    <a:lstStyle/>
                    <a:p>
                      <a:pPr algn="ctr"/>
                      <a:r>
                        <a:rPr lang="es-AR" sz="1400" dirty="0" smtClean="0">
                          <a:latin typeface="Arial Narrow" pitchFamily="34" charset="0"/>
                        </a:rPr>
                        <a:t>1975</a:t>
                      </a:r>
                      <a:endParaRPr lang="es-AR" sz="1400" dirty="0">
                        <a:latin typeface="Arial Narrow" pitchFamily="34" charset="0"/>
                      </a:endParaRPr>
                    </a:p>
                  </a:txBody>
                  <a:tcPr/>
                </a:tc>
                <a:tc>
                  <a:txBody>
                    <a:bodyPr/>
                    <a:lstStyle/>
                    <a:p>
                      <a:pPr algn="ctr"/>
                      <a:r>
                        <a:rPr lang="es-AR" sz="1400" dirty="0" smtClean="0">
                          <a:latin typeface="Arial Narrow" pitchFamily="34" charset="0"/>
                        </a:rPr>
                        <a:t>1995</a:t>
                      </a:r>
                      <a:endParaRPr lang="es-AR" sz="1400" dirty="0">
                        <a:latin typeface="Arial Narrow" pitchFamily="34" charset="0"/>
                      </a:endParaRPr>
                    </a:p>
                  </a:txBody>
                  <a:tcPr/>
                </a:tc>
                <a:tc>
                  <a:txBody>
                    <a:bodyPr/>
                    <a:lstStyle/>
                    <a:p>
                      <a:pPr algn="ctr"/>
                      <a:r>
                        <a:rPr lang="es-AR" sz="1400" dirty="0" smtClean="0">
                          <a:latin typeface="Arial Narrow" pitchFamily="34" charset="0"/>
                        </a:rPr>
                        <a:t>2004</a:t>
                      </a:r>
                      <a:endParaRPr lang="es-AR" sz="1400" dirty="0">
                        <a:latin typeface="Arial Narrow" pitchFamily="34" charset="0"/>
                      </a:endParaRPr>
                    </a:p>
                  </a:txBody>
                  <a:tcPr/>
                </a:tc>
              </a:tr>
              <a:tr h="363696">
                <a:tc>
                  <a:txBody>
                    <a:bodyPr/>
                    <a:lstStyle/>
                    <a:p>
                      <a:r>
                        <a:rPr lang="es-AR" sz="1400" dirty="0" smtClean="0">
                          <a:latin typeface="Arial Narrow" pitchFamily="34" charset="0"/>
                        </a:rPr>
                        <a:t>ARGENTINA</a:t>
                      </a:r>
                      <a:endParaRPr lang="es-AR" sz="1400" dirty="0">
                        <a:latin typeface="Arial Narrow" pitchFamily="34" charset="0"/>
                      </a:endParaRPr>
                    </a:p>
                  </a:txBody>
                  <a:tcPr/>
                </a:tc>
                <a:tc>
                  <a:txBody>
                    <a:bodyPr/>
                    <a:lstStyle/>
                    <a:p>
                      <a:pPr algn="r"/>
                      <a:r>
                        <a:rPr lang="es-AR" sz="1400" dirty="0" smtClean="0">
                          <a:latin typeface="Arial Narrow" pitchFamily="34" charset="0"/>
                        </a:rPr>
                        <a:t>579.736</a:t>
                      </a:r>
                      <a:endParaRPr lang="es-AR" sz="1400" dirty="0">
                        <a:latin typeface="Arial Narrow" pitchFamily="34" charset="0"/>
                      </a:endParaRPr>
                    </a:p>
                  </a:txBody>
                  <a:tcPr/>
                </a:tc>
                <a:tc>
                  <a:txBody>
                    <a:bodyPr/>
                    <a:lstStyle/>
                    <a:p>
                      <a:pPr algn="r"/>
                      <a:r>
                        <a:rPr lang="es-AR" sz="1400" dirty="0" smtClean="0">
                          <a:latin typeface="Arial Narrow" pitchFamily="34" charset="0"/>
                        </a:rPr>
                        <a:t>1.054.145</a:t>
                      </a:r>
                      <a:endParaRPr lang="es-AR" sz="1400" dirty="0">
                        <a:latin typeface="Arial Narrow" pitchFamily="34" charset="0"/>
                      </a:endParaRPr>
                    </a:p>
                  </a:txBody>
                  <a:tcPr/>
                </a:tc>
                <a:tc>
                  <a:txBody>
                    <a:bodyPr/>
                    <a:lstStyle/>
                    <a:p>
                      <a:pPr algn="r"/>
                      <a:r>
                        <a:rPr lang="es-AR" sz="1400" dirty="0" smtClean="0">
                          <a:latin typeface="Arial Narrow" pitchFamily="34" charset="0"/>
                        </a:rPr>
                        <a:t>2.026.735</a:t>
                      </a:r>
                      <a:endParaRPr lang="es-AR" sz="1400" dirty="0">
                        <a:latin typeface="Arial Narrow" pitchFamily="34" charset="0"/>
                      </a:endParaRPr>
                    </a:p>
                  </a:txBody>
                  <a:tcPr/>
                </a:tc>
              </a:tr>
              <a:tr h="363696">
                <a:tc>
                  <a:txBody>
                    <a:bodyPr/>
                    <a:lstStyle/>
                    <a:p>
                      <a:r>
                        <a:rPr lang="es-AR" sz="1400" dirty="0" smtClean="0">
                          <a:latin typeface="Arial Narrow" pitchFamily="34" charset="0"/>
                        </a:rPr>
                        <a:t>BOLIVIA</a:t>
                      </a:r>
                      <a:endParaRPr lang="es-AR" sz="1400" dirty="0">
                        <a:latin typeface="Arial Narrow" pitchFamily="34" charset="0"/>
                      </a:endParaRPr>
                    </a:p>
                  </a:txBody>
                  <a:tcPr/>
                </a:tc>
                <a:tc>
                  <a:txBody>
                    <a:bodyPr/>
                    <a:lstStyle/>
                    <a:p>
                      <a:pPr algn="r"/>
                      <a:r>
                        <a:rPr lang="es-AR" sz="1400" dirty="0" smtClean="0">
                          <a:latin typeface="Arial Narrow" pitchFamily="34" charset="0"/>
                        </a:rPr>
                        <a:t>49.8506</a:t>
                      </a:r>
                      <a:endParaRPr lang="es-AR" sz="1400" dirty="0">
                        <a:latin typeface="Arial Narrow" pitchFamily="34" charset="0"/>
                      </a:endParaRPr>
                    </a:p>
                  </a:txBody>
                  <a:tcPr/>
                </a:tc>
                <a:tc>
                  <a:txBody>
                    <a:bodyPr/>
                    <a:lstStyle/>
                    <a:p>
                      <a:pPr algn="r"/>
                      <a:r>
                        <a:rPr lang="es-AR" sz="1400" dirty="0" smtClean="0">
                          <a:latin typeface="Arial Narrow" pitchFamily="34" charset="0"/>
                        </a:rPr>
                        <a:t>154.040</a:t>
                      </a:r>
                      <a:endParaRPr lang="es-AR" sz="1400" dirty="0">
                        <a:latin typeface="Arial Narrow" pitchFamily="34" charset="0"/>
                      </a:endParaRPr>
                    </a:p>
                  </a:txBody>
                  <a:tcPr/>
                </a:tc>
                <a:tc>
                  <a:txBody>
                    <a:bodyPr/>
                    <a:lstStyle/>
                    <a:p>
                      <a:pPr algn="r"/>
                      <a:r>
                        <a:rPr lang="es-AR" sz="1400" dirty="0" smtClean="0">
                          <a:latin typeface="Arial Narrow" pitchFamily="34" charset="0"/>
                        </a:rPr>
                        <a:t>346.056</a:t>
                      </a:r>
                      <a:endParaRPr lang="es-AR" sz="1400" dirty="0">
                        <a:latin typeface="Arial Narrow" pitchFamily="34" charset="0"/>
                      </a:endParaRPr>
                    </a:p>
                  </a:txBody>
                  <a:tcPr/>
                </a:tc>
              </a:tr>
              <a:tr h="363696">
                <a:tc>
                  <a:txBody>
                    <a:bodyPr/>
                    <a:lstStyle/>
                    <a:p>
                      <a:r>
                        <a:rPr lang="es-AR" sz="1400" dirty="0" smtClean="0">
                          <a:latin typeface="Arial Narrow" pitchFamily="34" charset="0"/>
                        </a:rPr>
                        <a:t>BRASIL</a:t>
                      </a:r>
                      <a:endParaRPr lang="es-AR" sz="1400" dirty="0">
                        <a:latin typeface="Arial Narrow" pitchFamily="34" charset="0"/>
                      </a:endParaRPr>
                    </a:p>
                  </a:txBody>
                  <a:tcPr/>
                </a:tc>
                <a:tc>
                  <a:txBody>
                    <a:bodyPr/>
                    <a:lstStyle/>
                    <a:p>
                      <a:pPr algn="r"/>
                      <a:r>
                        <a:rPr lang="es-AR" sz="1400" dirty="0" smtClean="0">
                          <a:latin typeface="Arial Narrow" pitchFamily="34" charset="0"/>
                        </a:rPr>
                        <a:t>1.089.808</a:t>
                      </a:r>
                      <a:endParaRPr lang="es-AR" sz="1400" dirty="0">
                        <a:latin typeface="Arial Narrow" pitchFamily="34" charset="0"/>
                      </a:endParaRPr>
                    </a:p>
                  </a:txBody>
                  <a:tcPr/>
                </a:tc>
                <a:tc>
                  <a:txBody>
                    <a:bodyPr/>
                    <a:lstStyle/>
                    <a:p>
                      <a:pPr algn="r"/>
                      <a:r>
                        <a:rPr lang="es-AR" sz="1400" dirty="0" smtClean="0">
                          <a:latin typeface="Arial Narrow" pitchFamily="34" charset="0"/>
                        </a:rPr>
                        <a:t>1.661.034</a:t>
                      </a:r>
                      <a:endParaRPr lang="es-AR" sz="1400" dirty="0">
                        <a:latin typeface="Arial Narrow" pitchFamily="34" charset="0"/>
                      </a:endParaRPr>
                    </a:p>
                  </a:txBody>
                  <a:tcPr/>
                </a:tc>
                <a:tc>
                  <a:txBody>
                    <a:bodyPr/>
                    <a:lstStyle/>
                    <a:p>
                      <a:pPr algn="r"/>
                      <a:r>
                        <a:rPr lang="es-AR" sz="1400" dirty="0" smtClean="0">
                          <a:latin typeface="Arial Narrow" pitchFamily="34" charset="0"/>
                        </a:rPr>
                        <a:t>4.163.733</a:t>
                      </a:r>
                      <a:endParaRPr lang="es-AR" sz="1400" dirty="0">
                        <a:latin typeface="Arial Narrow" pitchFamily="34" charset="0"/>
                      </a:endParaRPr>
                    </a:p>
                  </a:txBody>
                  <a:tcPr/>
                </a:tc>
              </a:tr>
              <a:tr h="363696">
                <a:tc>
                  <a:txBody>
                    <a:bodyPr/>
                    <a:lstStyle/>
                    <a:p>
                      <a:r>
                        <a:rPr lang="es-AR" sz="1400" dirty="0" smtClean="0">
                          <a:latin typeface="Arial Narrow" pitchFamily="34" charset="0"/>
                        </a:rPr>
                        <a:t>CHILE</a:t>
                      </a:r>
                      <a:endParaRPr lang="es-AR" sz="1400" dirty="0">
                        <a:latin typeface="Arial Narrow" pitchFamily="34" charset="0"/>
                      </a:endParaRPr>
                    </a:p>
                  </a:txBody>
                  <a:tcPr/>
                </a:tc>
                <a:tc>
                  <a:txBody>
                    <a:bodyPr/>
                    <a:lstStyle/>
                    <a:p>
                      <a:pPr algn="r"/>
                      <a:r>
                        <a:rPr lang="es-AR" sz="1400" dirty="0" smtClean="0">
                          <a:latin typeface="Arial Narrow" pitchFamily="34" charset="0"/>
                        </a:rPr>
                        <a:t>149.647</a:t>
                      </a:r>
                      <a:endParaRPr lang="es-AR" sz="1400" dirty="0">
                        <a:latin typeface="Arial Narrow" pitchFamily="34" charset="0"/>
                      </a:endParaRPr>
                    </a:p>
                  </a:txBody>
                  <a:tcPr/>
                </a:tc>
                <a:tc>
                  <a:txBody>
                    <a:bodyPr/>
                    <a:lstStyle/>
                    <a:p>
                      <a:pPr algn="r"/>
                      <a:r>
                        <a:rPr lang="es-AR" sz="1400" dirty="0" smtClean="0">
                          <a:latin typeface="Arial Narrow" pitchFamily="34" charset="0"/>
                        </a:rPr>
                        <a:t>327.074</a:t>
                      </a:r>
                      <a:endParaRPr lang="es-AR" sz="1400" dirty="0">
                        <a:latin typeface="Arial Narrow" pitchFamily="34" charset="0"/>
                      </a:endParaRPr>
                    </a:p>
                  </a:txBody>
                  <a:tcPr/>
                </a:tc>
                <a:tc>
                  <a:txBody>
                    <a:bodyPr/>
                    <a:lstStyle/>
                    <a:p>
                      <a:pPr algn="r"/>
                      <a:r>
                        <a:rPr lang="es-AR" sz="1400" dirty="0" smtClean="0">
                          <a:latin typeface="Arial Narrow" pitchFamily="34" charset="0"/>
                        </a:rPr>
                        <a:t>567.114</a:t>
                      </a:r>
                      <a:endParaRPr lang="es-AR" sz="1400" dirty="0">
                        <a:latin typeface="Arial Narrow" pitchFamily="34" charset="0"/>
                      </a:endParaRPr>
                    </a:p>
                  </a:txBody>
                  <a:tcPr/>
                </a:tc>
              </a:tr>
              <a:tr h="363696">
                <a:tc>
                  <a:txBody>
                    <a:bodyPr/>
                    <a:lstStyle/>
                    <a:p>
                      <a:r>
                        <a:rPr lang="es-AR" sz="1400" dirty="0" smtClean="0">
                          <a:latin typeface="Arial Narrow" pitchFamily="34" charset="0"/>
                        </a:rPr>
                        <a:t>COLOMBIA</a:t>
                      </a:r>
                      <a:endParaRPr lang="es-AR" sz="1400" dirty="0">
                        <a:latin typeface="Arial Narrow" pitchFamily="34" charset="0"/>
                      </a:endParaRPr>
                    </a:p>
                  </a:txBody>
                  <a:tcPr/>
                </a:tc>
                <a:tc>
                  <a:txBody>
                    <a:bodyPr/>
                    <a:lstStyle/>
                    <a:p>
                      <a:pPr algn="r"/>
                      <a:r>
                        <a:rPr lang="es-AR" sz="1400" dirty="0" smtClean="0">
                          <a:latin typeface="Arial Narrow" pitchFamily="34" charset="0"/>
                        </a:rPr>
                        <a:t>176.098</a:t>
                      </a:r>
                      <a:endParaRPr lang="es-AR" sz="1400" dirty="0">
                        <a:latin typeface="Arial Narrow" pitchFamily="34" charset="0"/>
                      </a:endParaRPr>
                    </a:p>
                  </a:txBody>
                  <a:tcPr/>
                </a:tc>
                <a:tc>
                  <a:txBody>
                    <a:bodyPr/>
                    <a:lstStyle/>
                    <a:p>
                      <a:pPr algn="r"/>
                      <a:r>
                        <a:rPr lang="es-AR" sz="1400" dirty="0" smtClean="0">
                          <a:latin typeface="Arial Narrow" pitchFamily="34" charset="0"/>
                        </a:rPr>
                        <a:t>576.540</a:t>
                      </a:r>
                      <a:endParaRPr lang="es-AR" sz="1400" dirty="0">
                        <a:latin typeface="Arial Narrow" pitchFamily="34" charset="0"/>
                      </a:endParaRPr>
                    </a:p>
                  </a:txBody>
                  <a:tcPr/>
                </a:tc>
                <a:tc>
                  <a:txBody>
                    <a:bodyPr/>
                    <a:lstStyle/>
                    <a:p>
                      <a:pPr algn="r"/>
                      <a:r>
                        <a:rPr lang="es-AR" sz="1400" dirty="0" smtClean="0">
                          <a:latin typeface="Arial Narrow" pitchFamily="34" charset="0"/>
                        </a:rPr>
                        <a:t>1.112.574</a:t>
                      </a:r>
                      <a:endParaRPr lang="es-AR" sz="1400" dirty="0">
                        <a:latin typeface="Arial Narrow" pitchFamily="34" charset="0"/>
                      </a:endParaRPr>
                    </a:p>
                  </a:txBody>
                  <a:tcPr/>
                </a:tc>
              </a:tr>
              <a:tr h="363696">
                <a:tc>
                  <a:txBody>
                    <a:bodyPr/>
                    <a:lstStyle/>
                    <a:p>
                      <a:r>
                        <a:rPr lang="es-AR" sz="1400" dirty="0" smtClean="0">
                          <a:latin typeface="Arial Narrow" pitchFamily="34" charset="0"/>
                        </a:rPr>
                        <a:t>MEXICO</a:t>
                      </a:r>
                      <a:endParaRPr lang="es-AR" sz="1400" dirty="0">
                        <a:latin typeface="Arial Narrow" pitchFamily="34" charset="0"/>
                      </a:endParaRPr>
                    </a:p>
                  </a:txBody>
                  <a:tcPr/>
                </a:tc>
                <a:tc>
                  <a:txBody>
                    <a:bodyPr/>
                    <a:lstStyle/>
                    <a:p>
                      <a:pPr algn="r"/>
                      <a:r>
                        <a:rPr lang="es-AR" sz="1400" dirty="0" smtClean="0">
                          <a:latin typeface="Arial Narrow" pitchFamily="34" charset="0"/>
                        </a:rPr>
                        <a:t>562.056</a:t>
                      </a:r>
                      <a:endParaRPr lang="es-AR" sz="1400" dirty="0">
                        <a:latin typeface="Arial Narrow" pitchFamily="34" charset="0"/>
                      </a:endParaRPr>
                    </a:p>
                  </a:txBody>
                  <a:tcPr/>
                </a:tc>
                <a:tc>
                  <a:txBody>
                    <a:bodyPr/>
                    <a:lstStyle/>
                    <a:p>
                      <a:pPr algn="r"/>
                      <a:r>
                        <a:rPr lang="es-AR" sz="1400" dirty="0" smtClean="0">
                          <a:latin typeface="Arial Narrow" pitchFamily="34" charset="0"/>
                        </a:rPr>
                        <a:t>1.420.461</a:t>
                      </a:r>
                      <a:endParaRPr lang="es-AR" sz="1400" dirty="0">
                        <a:latin typeface="Arial Narrow" pitchFamily="34" charset="0"/>
                      </a:endParaRPr>
                    </a:p>
                  </a:txBody>
                  <a:tcPr/>
                </a:tc>
                <a:tc>
                  <a:txBody>
                    <a:bodyPr/>
                    <a:lstStyle/>
                    <a:p>
                      <a:pPr algn="r"/>
                      <a:r>
                        <a:rPr lang="es-AR" sz="1400" dirty="0" smtClean="0">
                          <a:latin typeface="Arial Narrow" pitchFamily="34" charset="0"/>
                        </a:rPr>
                        <a:t>2.236.</a:t>
                      </a:r>
                      <a:endParaRPr lang="es-AR" sz="1400" dirty="0">
                        <a:latin typeface="Arial Narrow" pitchFamily="34" charset="0"/>
                      </a:endParaRPr>
                    </a:p>
                  </a:txBody>
                  <a:tcPr/>
                </a:tc>
              </a:tr>
              <a:tr h="363696">
                <a:tc>
                  <a:txBody>
                    <a:bodyPr/>
                    <a:lstStyle/>
                    <a:p>
                      <a:r>
                        <a:rPr lang="es-AR" sz="1400" dirty="0" smtClean="0">
                          <a:latin typeface="Arial Narrow" pitchFamily="34" charset="0"/>
                        </a:rPr>
                        <a:t>URUGUAY</a:t>
                      </a:r>
                      <a:endParaRPr lang="es-AR" sz="1400" dirty="0">
                        <a:latin typeface="Arial Narrow" pitchFamily="34" charset="0"/>
                      </a:endParaRPr>
                    </a:p>
                  </a:txBody>
                  <a:tcPr/>
                </a:tc>
                <a:tc>
                  <a:txBody>
                    <a:bodyPr/>
                    <a:lstStyle/>
                    <a:p>
                      <a:pPr algn="r"/>
                      <a:r>
                        <a:rPr lang="es-AR" sz="1400" dirty="0" smtClean="0">
                          <a:latin typeface="Arial Narrow" pitchFamily="34" charset="0"/>
                        </a:rPr>
                        <a:t>32.627</a:t>
                      </a:r>
                      <a:endParaRPr lang="es-AR" sz="1400" dirty="0">
                        <a:latin typeface="Arial Narrow" pitchFamily="34" charset="0"/>
                      </a:endParaRPr>
                    </a:p>
                  </a:txBody>
                  <a:tcPr/>
                </a:tc>
                <a:tc>
                  <a:txBody>
                    <a:bodyPr/>
                    <a:lstStyle/>
                    <a:p>
                      <a:pPr algn="r"/>
                      <a:r>
                        <a:rPr lang="es-AR" sz="1400" dirty="0" smtClean="0">
                          <a:latin typeface="Arial Narrow" pitchFamily="34" charset="0"/>
                        </a:rPr>
                        <a:t>74.842</a:t>
                      </a:r>
                      <a:endParaRPr lang="es-AR" sz="1400" dirty="0">
                        <a:latin typeface="Arial Narrow" pitchFamily="34" charset="0"/>
                      </a:endParaRPr>
                    </a:p>
                  </a:txBody>
                  <a:tcPr/>
                </a:tc>
                <a:tc>
                  <a:txBody>
                    <a:bodyPr/>
                    <a:lstStyle/>
                    <a:p>
                      <a:pPr algn="r"/>
                      <a:r>
                        <a:rPr lang="es-AR" sz="1400" dirty="0" smtClean="0">
                          <a:latin typeface="Arial Narrow" pitchFamily="34" charset="0"/>
                        </a:rPr>
                        <a:t>109.817</a:t>
                      </a:r>
                      <a:endParaRPr lang="es-AR" sz="1400" dirty="0">
                        <a:latin typeface="Arial Narrow" pitchFamily="34" charset="0"/>
                      </a:endParaRPr>
                    </a:p>
                  </a:txBody>
                  <a:tcPr/>
                </a:tc>
              </a:tr>
              <a:tr h="363696">
                <a:tc>
                  <a:txBody>
                    <a:bodyPr/>
                    <a:lstStyle/>
                    <a:p>
                      <a:r>
                        <a:rPr lang="es-AR" sz="1400" dirty="0" smtClean="0">
                          <a:latin typeface="Arial Narrow" pitchFamily="34" charset="0"/>
                        </a:rPr>
                        <a:t>VENEZUELA</a:t>
                      </a:r>
                      <a:endParaRPr lang="es-AR" sz="1400" dirty="0">
                        <a:latin typeface="Arial Narrow" pitchFamily="34" charset="0"/>
                      </a:endParaRPr>
                    </a:p>
                  </a:txBody>
                  <a:tcPr/>
                </a:tc>
                <a:tc>
                  <a:txBody>
                    <a:bodyPr/>
                    <a:lstStyle/>
                    <a:p>
                      <a:pPr algn="r"/>
                      <a:r>
                        <a:rPr lang="es-AR" sz="1400" dirty="0" smtClean="0">
                          <a:latin typeface="Arial Narrow" pitchFamily="34" charset="0"/>
                        </a:rPr>
                        <a:t>213.542</a:t>
                      </a:r>
                      <a:endParaRPr lang="es-AR" sz="1400" dirty="0">
                        <a:latin typeface="Arial Narrow" pitchFamily="34" charset="0"/>
                      </a:endParaRPr>
                    </a:p>
                  </a:txBody>
                  <a:tcPr/>
                </a:tc>
                <a:tc>
                  <a:txBody>
                    <a:bodyPr/>
                    <a:lstStyle/>
                    <a:p>
                      <a:pPr algn="r"/>
                      <a:r>
                        <a:rPr lang="es-AR" sz="1400" dirty="0" smtClean="0">
                          <a:latin typeface="Arial Narrow" pitchFamily="34" charset="0"/>
                        </a:rPr>
                        <a:t>597.487</a:t>
                      </a:r>
                      <a:endParaRPr lang="es-AR" sz="1400" dirty="0">
                        <a:latin typeface="Arial Narrow" pitchFamily="34" charset="0"/>
                      </a:endParaRPr>
                    </a:p>
                  </a:txBody>
                  <a:tcPr/>
                </a:tc>
                <a:tc>
                  <a:txBody>
                    <a:bodyPr/>
                    <a:lstStyle/>
                    <a:p>
                      <a:pPr algn="r"/>
                      <a:r>
                        <a:rPr lang="es-AR" sz="1400" dirty="0" smtClean="0">
                          <a:latin typeface="Arial Narrow" pitchFamily="34" charset="0"/>
                        </a:rPr>
                        <a:t>1.074.350</a:t>
                      </a:r>
                      <a:endParaRPr lang="es-AR" sz="1400" dirty="0">
                        <a:latin typeface="Arial Narrow" pitchFamily="34" charset="0"/>
                      </a:endParaRPr>
                    </a:p>
                  </a:txBody>
                  <a:tcPr/>
                </a:tc>
              </a:tr>
              <a:tr h="363696">
                <a:tc gridSpan="4">
                  <a:txBody>
                    <a:bodyPr/>
                    <a:lstStyle/>
                    <a:p>
                      <a:r>
                        <a:rPr lang="es-ES" sz="1200" dirty="0" smtClean="0">
                          <a:latin typeface="Arial Narrow" pitchFamily="34" charset="0"/>
                        </a:rPr>
                        <a:t>Fuente: IESALC/UNESCO Tendencias</a:t>
                      </a:r>
                      <a:r>
                        <a:rPr lang="es-ES" sz="1200" baseline="0" dirty="0" smtClean="0">
                          <a:latin typeface="Arial Narrow" pitchFamily="34" charset="0"/>
                        </a:rPr>
                        <a:t> de la ES en América Latina</a:t>
                      </a:r>
                      <a:endParaRPr lang="es-AR" sz="1200" dirty="0">
                        <a:latin typeface="Arial Narrow" pitchFamily="34" charset="0"/>
                      </a:endParaRPr>
                    </a:p>
                  </a:txBody>
                  <a:tcPr/>
                </a:tc>
                <a:tc hMerge="1">
                  <a:txBody>
                    <a:bodyPr/>
                    <a:lstStyle/>
                    <a:p>
                      <a:pPr algn="r"/>
                      <a:endParaRPr lang="es-AR" sz="1400" dirty="0">
                        <a:latin typeface="Arial Narrow" pitchFamily="34" charset="0"/>
                      </a:endParaRPr>
                    </a:p>
                  </a:txBody>
                  <a:tcPr/>
                </a:tc>
                <a:tc hMerge="1">
                  <a:txBody>
                    <a:bodyPr/>
                    <a:lstStyle/>
                    <a:p>
                      <a:pPr algn="r"/>
                      <a:endParaRPr lang="es-AR" sz="1400" dirty="0">
                        <a:latin typeface="Arial Narrow" pitchFamily="34" charset="0"/>
                      </a:endParaRPr>
                    </a:p>
                  </a:txBody>
                  <a:tcPr/>
                </a:tc>
                <a:tc hMerge="1">
                  <a:txBody>
                    <a:bodyPr/>
                    <a:lstStyle/>
                    <a:p>
                      <a:pPr algn="r"/>
                      <a:endParaRPr lang="es-AR" sz="1400" dirty="0">
                        <a:latin typeface="Arial Narrow" pitchFamily="34" charset="0"/>
                      </a:endParaRPr>
                    </a:p>
                  </a:txBody>
                  <a:tcPr/>
                </a:tc>
              </a:tr>
            </a:tbl>
          </a:graphicData>
        </a:graphic>
      </p:graphicFrame>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Título"/>
          <p:cNvSpPr>
            <a:spLocks noGrp="1"/>
          </p:cNvSpPr>
          <p:nvPr>
            <p:ph type="title"/>
          </p:nvPr>
        </p:nvSpPr>
        <p:spPr>
          <a:xfrm>
            <a:off x="1214438" y="642938"/>
            <a:ext cx="7729537" cy="785812"/>
          </a:xfrm>
        </p:spPr>
        <p:txBody>
          <a:bodyPr/>
          <a:lstStyle/>
          <a:p>
            <a:pPr eaLnBrk="1" hangingPunct="1"/>
            <a:r>
              <a:rPr lang="es-AR" sz="2400" b="1" smtClean="0">
                <a:solidFill>
                  <a:schemeClr val="tx1"/>
                </a:solidFill>
                <a:latin typeface="Arial Narrow" pitchFamily="34" charset="0"/>
              </a:rPr>
              <a:t>Expansión de la oferta privada de educación superior</a:t>
            </a:r>
          </a:p>
        </p:txBody>
      </p:sp>
      <p:graphicFrame>
        <p:nvGraphicFramePr>
          <p:cNvPr id="4" name="3 Marcador de contenido"/>
          <p:cNvGraphicFramePr>
            <a:graphicFrameLocks noGrp="1"/>
          </p:cNvGraphicFramePr>
          <p:nvPr>
            <p:ph idx="1"/>
          </p:nvPr>
        </p:nvGraphicFramePr>
        <p:xfrm>
          <a:off x="1214438" y="1817688"/>
          <a:ext cx="6929462" cy="4886564"/>
        </p:xfrm>
        <a:graphic>
          <a:graphicData uri="http://schemas.openxmlformats.org/drawingml/2006/table">
            <a:tbl>
              <a:tblPr firstRow="1" bandRow="1">
                <a:tableStyleId>{BC89EF96-8CEA-46FF-86C4-4CE0E7609802}</a:tableStyleId>
              </a:tblPr>
              <a:tblGrid>
                <a:gridCol w="2088725"/>
                <a:gridCol w="4840737"/>
              </a:tblGrid>
              <a:tr h="253604">
                <a:tc>
                  <a:txBody>
                    <a:bodyPr/>
                    <a:lstStyle/>
                    <a:p>
                      <a:r>
                        <a:rPr lang="es-AR" sz="1000" dirty="0" smtClean="0">
                          <a:latin typeface="Arial Narrow" pitchFamily="34" charset="0"/>
                        </a:rPr>
                        <a:t>PAISES</a:t>
                      </a:r>
                      <a:endParaRPr lang="es-AR" sz="1000" dirty="0">
                        <a:latin typeface="Arial Narrow" pitchFamily="34" charset="0"/>
                      </a:endParaRPr>
                    </a:p>
                  </a:txBody>
                  <a:tcPr/>
                </a:tc>
                <a:tc>
                  <a:txBody>
                    <a:bodyPr/>
                    <a:lstStyle/>
                    <a:p>
                      <a:pPr algn="ctr"/>
                      <a:r>
                        <a:rPr lang="es-AR" sz="1000" dirty="0" smtClean="0">
                          <a:latin typeface="Arial Narrow" pitchFamily="34" charset="0"/>
                        </a:rPr>
                        <a:t>% MATRICULA PUBLICA Y PRIVADA. 2004 (IESALC)</a:t>
                      </a:r>
                      <a:endParaRPr lang="es-AR" sz="1000" dirty="0">
                        <a:latin typeface="Arial Narrow" pitchFamily="34" charset="0"/>
                      </a:endParaRPr>
                    </a:p>
                  </a:txBody>
                  <a:tcPr/>
                </a:tc>
              </a:tr>
              <a:tr h="223768">
                <a:tc>
                  <a:txBody>
                    <a:bodyPr/>
                    <a:lstStyle/>
                    <a:p>
                      <a:pPr algn="l"/>
                      <a:r>
                        <a:rPr lang="es-AR" sz="1000" dirty="0" smtClean="0">
                          <a:latin typeface="Arial Narrow" pitchFamily="34" charset="0"/>
                        </a:rPr>
                        <a:t>BRASIL</a:t>
                      </a:r>
                      <a:endParaRPr lang="es-AR" sz="1000" b="1" dirty="0">
                        <a:latin typeface="Arial Narrow" pitchFamily="34" charset="0"/>
                      </a:endParaRPr>
                    </a:p>
                  </a:txBody>
                  <a:tcPr/>
                </a:tc>
                <a:tc rowSpan="7">
                  <a:txBody>
                    <a:bodyPr/>
                    <a:lstStyle/>
                    <a:p>
                      <a:endParaRPr lang="es-AR" sz="1400" dirty="0" smtClean="0">
                        <a:latin typeface="Arial Narrow" pitchFamily="34" charset="0"/>
                      </a:endParaRPr>
                    </a:p>
                    <a:p>
                      <a:endParaRPr lang="es-AR" sz="1400" dirty="0" smtClean="0">
                        <a:latin typeface="Arial Narrow" pitchFamily="34" charset="0"/>
                      </a:endParaRPr>
                    </a:p>
                    <a:p>
                      <a:pPr algn="ctr"/>
                      <a:r>
                        <a:rPr lang="es-AR" sz="1400" dirty="0" smtClean="0">
                          <a:latin typeface="Arial Narrow" pitchFamily="34" charset="0"/>
                        </a:rPr>
                        <a:t>Entre</a:t>
                      </a:r>
                      <a:r>
                        <a:rPr lang="es-AR" sz="1400" baseline="0" dirty="0" smtClean="0">
                          <a:latin typeface="Arial Narrow" pitchFamily="34" charset="0"/>
                        </a:rPr>
                        <a:t> el 50 % y el 75 % de la matrícula </a:t>
                      </a:r>
                    </a:p>
                    <a:p>
                      <a:pPr algn="ctr"/>
                      <a:r>
                        <a:rPr lang="es-AR" sz="1400" baseline="0" dirty="0" smtClean="0">
                          <a:latin typeface="Arial Narrow" pitchFamily="34" charset="0"/>
                        </a:rPr>
                        <a:t>se encuentra en el sector privado</a:t>
                      </a:r>
                      <a:endParaRPr lang="es-AR" sz="1400" b="1" dirty="0">
                        <a:latin typeface="Arial Narrow" pitchFamily="34" charset="0"/>
                      </a:endParaRPr>
                    </a:p>
                  </a:txBody>
                  <a:tcPr>
                    <a:solidFill>
                      <a:schemeClr val="bg1">
                        <a:alpha val="20000"/>
                      </a:schemeClr>
                    </a:solidFill>
                  </a:tcPr>
                </a:tc>
              </a:tr>
              <a:tr h="223768">
                <a:tc>
                  <a:txBody>
                    <a:bodyPr/>
                    <a:lstStyle/>
                    <a:p>
                      <a:r>
                        <a:rPr lang="es-AR" sz="1000" dirty="0" smtClean="0">
                          <a:latin typeface="Arial Narrow" pitchFamily="34" charset="0"/>
                        </a:rPr>
                        <a:t>CHILE</a:t>
                      </a:r>
                      <a:endParaRPr lang="es-AR" sz="1000" b="1" dirty="0">
                        <a:latin typeface="Arial Narrow" pitchFamily="34" charset="0"/>
                      </a:endParaRPr>
                    </a:p>
                  </a:txBody>
                  <a:tcPr/>
                </a:tc>
                <a:tc vMerge="1">
                  <a:txBody>
                    <a:bodyPr/>
                    <a:lstStyle/>
                    <a:p>
                      <a:endParaRPr lang="es-AR" dirty="0"/>
                    </a:p>
                  </a:txBody>
                  <a:tcPr/>
                </a:tc>
              </a:tr>
              <a:tr h="223768">
                <a:tc>
                  <a:txBody>
                    <a:bodyPr/>
                    <a:lstStyle/>
                    <a:p>
                      <a:r>
                        <a:rPr lang="es-AR" sz="1000" dirty="0" smtClean="0">
                          <a:latin typeface="Arial Narrow" pitchFamily="34" charset="0"/>
                        </a:rPr>
                        <a:t>EL SALVADOR</a:t>
                      </a:r>
                      <a:endParaRPr lang="es-AR" sz="1000" b="1" dirty="0">
                        <a:latin typeface="Arial Narrow" pitchFamily="34" charset="0"/>
                      </a:endParaRPr>
                    </a:p>
                  </a:txBody>
                  <a:tcPr/>
                </a:tc>
                <a:tc vMerge="1">
                  <a:txBody>
                    <a:bodyPr/>
                    <a:lstStyle/>
                    <a:p>
                      <a:endParaRPr lang="es-AR" dirty="0"/>
                    </a:p>
                  </a:txBody>
                  <a:tcPr/>
                </a:tc>
              </a:tr>
              <a:tr h="235291">
                <a:tc>
                  <a:txBody>
                    <a:bodyPr/>
                    <a:lstStyle/>
                    <a:p>
                      <a:r>
                        <a:rPr lang="es-AR" sz="1000" dirty="0" smtClean="0">
                          <a:latin typeface="Arial Narrow" pitchFamily="34" charset="0"/>
                        </a:rPr>
                        <a:t>COLOMBIA</a:t>
                      </a:r>
                      <a:endParaRPr lang="es-AR" sz="1000" b="1" dirty="0">
                        <a:latin typeface="Arial Narrow" pitchFamily="34" charset="0"/>
                      </a:endParaRPr>
                    </a:p>
                  </a:txBody>
                  <a:tcPr/>
                </a:tc>
                <a:tc vMerge="1">
                  <a:txBody>
                    <a:bodyPr/>
                    <a:lstStyle/>
                    <a:p>
                      <a:endParaRPr lang="es-AR" dirty="0"/>
                    </a:p>
                  </a:txBody>
                  <a:tcPr/>
                </a:tc>
              </a:tr>
              <a:tr h="242100">
                <a:tc>
                  <a:txBody>
                    <a:bodyPr/>
                    <a:lstStyle/>
                    <a:p>
                      <a:r>
                        <a:rPr lang="es-AR" sz="1000" dirty="0" smtClean="0">
                          <a:latin typeface="Arial Narrow" pitchFamily="34" charset="0"/>
                        </a:rPr>
                        <a:t>COSTA RICA</a:t>
                      </a:r>
                      <a:endParaRPr lang="es-AR" sz="1000" b="1" dirty="0">
                        <a:latin typeface="Arial Narrow" pitchFamily="34" charset="0"/>
                      </a:endParaRPr>
                    </a:p>
                  </a:txBody>
                  <a:tcPr/>
                </a:tc>
                <a:tc vMerge="1">
                  <a:txBody>
                    <a:bodyPr/>
                    <a:lstStyle/>
                    <a:p>
                      <a:endParaRPr lang="es-AR" dirty="0"/>
                    </a:p>
                  </a:txBody>
                  <a:tcPr/>
                </a:tc>
              </a:tr>
              <a:tr h="228483">
                <a:tc>
                  <a:txBody>
                    <a:bodyPr/>
                    <a:lstStyle/>
                    <a:p>
                      <a:r>
                        <a:rPr lang="es-AR" sz="1000" dirty="0" smtClean="0">
                          <a:latin typeface="Arial Narrow" pitchFamily="34" charset="0"/>
                        </a:rPr>
                        <a:t>NICARAGUA</a:t>
                      </a:r>
                      <a:endParaRPr lang="es-AR" sz="1000" b="1" dirty="0">
                        <a:latin typeface="Arial Narrow" pitchFamily="34" charset="0"/>
                      </a:endParaRPr>
                    </a:p>
                  </a:txBody>
                  <a:tcPr/>
                </a:tc>
                <a:tc vMerge="1">
                  <a:txBody>
                    <a:bodyPr/>
                    <a:lstStyle/>
                    <a:p>
                      <a:endParaRPr lang="es-AR" dirty="0"/>
                    </a:p>
                  </a:txBody>
                  <a:tcPr/>
                </a:tc>
              </a:tr>
              <a:tr h="223768">
                <a:tc>
                  <a:txBody>
                    <a:bodyPr/>
                    <a:lstStyle/>
                    <a:p>
                      <a:r>
                        <a:rPr lang="es-AR" sz="1000" dirty="0" smtClean="0">
                          <a:latin typeface="Arial Narrow" pitchFamily="34" charset="0"/>
                        </a:rPr>
                        <a:t>REP. DOMINICANA</a:t>
                      </a:r>
                      <a:endParaRPr lang="es-AR" sz="1000" b="1" dirty="0">
                        <a:latin typeface="Arial Narrow" pitchFamily="34" charset="0"/>
                      </a:endParaRPr>
                    </a:p>
                  </a:txBody>
                  <a:tcPr/>
                </a:tc>
                <a:tc vMerge="1">
                  <a:txBody>
                    <a:bodyPr/>
                    <a:lstStyle/>
                    <a:p>
                      <a:endParaRPr lang="es-AR" dirty="0"/>
                    </a:p>
                  </a:txBody>
                  <a:tcPr/>
                </a:tc>
              </a:tr>
              <a:tr h="223768">
                <a:tc>
                  <a:txBody>
                    <a:bodyPr/>
                    <a:lstStyle/>
                    <a:p>
                      <a:r>
                        <a:rPr lang="es-AR" sz="1000" dirty="0" smtClean="0">
                          <a:latin typeface="Arial Narrow" pitchFamily="34" charset="0"/>
                        </a:rPr>
                        <a:t>ECUADOR</a:t>
                      </a:r>
                      <a:endParaRPr lang="es-AR" sz="1000" b="1" dirty="0">
                        <a:latin typeface="Arial Narrow" pitchFamily="34" charset="0"/>
                      </a:endParaRPr>
                    </a:p>
                  </a:txBody>
                  <a:tcPr/>
                </a:tc>
                <a:tc rowSpan="6">
                  <a:txBody>
                    <a:bodyPr/>
                    <a:lstStyle/>
                    <a:p>
                      <a:endParaRPr lang="es-AR" sz="1400" dirty="0" smtClean="0">
                        <a:latin typeface="Arial Narrow" pitchFamily="34" charset="0"/>
                      </a:endParaRPr>
                    </a:p>
                    <a:p>
                      <a:endParaRPr lang="es-AR" sz="1400" dirty="0" smtClean="0">
                        <a:latin typeface="Arial Narrow" pitchFamily="34" charset="0"/>
                      </a:endParaRPr>
                    </a:p>
                    <a:p>
                      <a:endParaRPr lang="es-AR" sz="1400" dirty="0" smtClean="0">
                        <a:latin typeface="Arial Narrow" pitchFamily="34" charset="0"/>
                      </a:endParaRPr>
                    </a:p>
                    <a:p>
                      <a:pPr algn="ctr"/>
                      <a:r>
                        <a:rPr lang="es-AR" sz="1400" dirty="0" smtClean="0">
                          <a:latin typeface="Arial Narrow" pitchFamily="34" charset="0"/>
                        </a:rPr>
                        <a:t>Entre el 50 % y el 75 % de</a:t>
                      </a:r>
                      <a:r>
                        <a:rPr lang="es-AR" sz="1400" baseline="0" dirty="0" smtClean="0">
                          <a:latin typeface="Arial Narrow" pitchFamily="34" charset="0"/>
                        </a:rPr>
                        <a:t> la matrícula </a:t>
                      </a:r>
                    </a:p>
                    <a:p>
                      <a:pPr algn="ctr"/>
                      <a:r>
                        <a:rPr lang="es-AR" sz="1400" baseline="0" dirty="0" smtClean="0">
                          <a:latin typeface="Arial Narrow" pitchFamily="34" charset="0"/>
                        </a:rPr>
                        <a:t>se encuentra en el sector público</a:t>
                      </a:r>
                      <a:endParaRPr lang="es-AR" sz="1400" b="1" dirty="0">
                        <a:latin typeface="Arial Narrow" pitchFamily="34" charset="0"/>
                      </a:endParaRPr>
                    </a:p>
                  </a:txBody>
                  <a:tcPr/>
                </a:tc>
              </a:tr>
              <a:tr h="235291">
                <a:tc>
                  <a:txBody>
                    <a:bodyPr/>
                    <a:lstStyle/>
                    <a:p>
                      <a:r>
                        <a:rPr lang="es-AR" sz="1000" dirty="0" smtClean="0">
                          <a:latin typeface="Arial Narrow" pitchFamily="34" charset="0"/>
                        </a:rPr>
                        <a:t>MEXICO</a:t>
                      </a:r>
                      <a:endParaRPr lang="es-AR" sz="1000" b="1" dirty="0">
                        <a:latin typeface="Arial Narrow" pitchFamily="34" charset="0"/>
                      </a:endParaRPr>
                    </a:p>
                  </a:txBody>
                  <a:tcPr/>
                </a:tc>
                <a:tc vMerge="1">
                  <a:txBody>
                    <a:bodyPr/>
                    <a:lstStyle/>
                    <a:p>
                      <a:endParaRPr lang="es-AR" dirty="0"/>
                    </a:p>
                  </a:txBody>
                  <a:tcPr/>
                </a:tc>
              </a:tr>
              <a:tr h="235291">
                <a:tc>
                  <a:txBody>
                    <a:bodyPr/>
                    <a:lstStyle/>
                    <a:p>
                      <a:r>
                        <a:rPr lang="es-AR" sz="1000" dirty="0" smtClean="0">
                          <a:latin typeface="Arial Narrow" pitchFamily="34" charset="0"/>
                        </a:rPr>
                        <a:t>VENEZUELA</a:t>
                      </a:r>
                      <a:endParaRPr lang="es-AR" sz="1000" b="1" dirty="0">
                        <a:latin typeface="Arial Narrow" pitchFamily="34" charset="0"/>
                      </a:endParaRPr>
                    </a:p>
                  </a:txBody>
                  <a:tcPr/>
                </a:tc>
                <a:tc vMerge="1">
                  <a:txBody>
                    <a:bodyPr/>
                    <a:lstStyle/>
                    <a:p>
                      <a:endParaRPr lang="es-AR" dirty="0"/>
                    </a:p>
                  </a:txBody>
                  <a:tcPr/>
                </a:tc>
              </a:tr>
              <a:tr h="235291">
                <a:tc>
                  <a:txBody>
                    <a:bodyPr/>
                    <a:lstStyle/>
                    <a:p>
                      <a:r>
                        <a:rPr lang="es-AR" sz="1000" dirty="0" smtClean="0">
                          <a:latin typeface="Arial Narrow" pitchFamily="34" charset="0"/>
                        </a:rPr>
                        <a:t>PARAGUAY</a:t>
                      </a:r>
                      <a:endParaRPr lang="es-AR" sz="1000" b="1" dirty="0">
                        <a:latin typeface="Arial Narrow" pitchFamily="34" charset="0"/>
                      </a:endParaRPr>
                    </a:p>
                  </a:txBody>
                  <a:tcPr/>
                </a:tc>
                <a:tc vMerge="1">
                  <a:txBody>
                    <a:bodyPr/>
                    <a:lstStyle/>
                    <a:p>
                      <a:endParaRPr lang="es-AR" dirty="0"/>
                    </a:p>
                  </a:txBody>
                  <a:tcPr/>
                </a:tc>
              </a:tr>
              <a:tr h="235291">
                <a:tc>
                  <a:txBody>
                    <a:bodyPr/>
                    <a:lstStyle/>
                    <a:p>
                      <a:r>
                        <a:rPr lang="es-AR" sz="1000" dirty="0" smtClean="0">
                          <a:latin typeface="Arial Narrow" pitchFamily="34" charset="0"/>
                        </a:rPr>
                        <a:t>PERU</a:t>
                      </a:r>
                      <a:endParaRPr lang="es-AR" sz="1000" b="1" dirty="0">
                        <a:latin typeface="Arial Narrow" pitchFamily="34" charset="0"/>
                      </a:endParaRPr>
                    </a:p>
                  </a:txBody>
                  <a:tcPr/>
                </a:tc>
                <a:tc vMerge="1">
                  <a:txBody>
                    <a:bodyPr/>
                    <a:lstStyle/>
                    <a:p>
                      <a:endParaRPr lang="es-AR" dirty="0"/>
                    </a:p>
                  </a:txBody>
                  <a:tcPr/>
                </a:tc>
              </a:tr>
              <a:tr h="235291">
                <a:tc>
                  <a:txBody>
                    <a:bodyPr/>
                    <a:lstStyle/>
                    <a:p>
                      <a:r>
                        <a:rPr lang="es-AR" sz="1000" dirty="0" smtClean="0">
                          <a:latin typeface="Arial Narrow" pitchFamily="34" charset="0"/>
                        </a:rPr>
                        <a:t>GUATEMALA</a:t>
                      </a:r>
                      <a:endParaRPr lang="es-AR" sz="1000" b="1" dirty="0">
                        <a:latin typeface="Arial Narrow" pitchFamily="34" charset="0"/>
                      </a:endParaRPr>
                    </a:p>
                  </a:txBody>
                  <a:tcPr/>
                </a:tc>
                <a:tc vMerge="1">
                  <a:txBody>
                    <a:bodyPr/>
                    <a:lstStyle/>
                    <a:p>
                      <a:endParaRPr lang="es-AR" dirty="0"/>
                    </a:p>
                  </a:txBody>
                  <a:tcPr/>
                </a:tc>
              </a:tr>
              <a:tr h="235291">
                <a:tc>
                  <a:txBody>
                    <a:bodyPr/>
                    <a:lstStyle/>
                    <a:p>
                      <a:r>
                        <a:rPr lang="es-AR" sz="1000" dirty="0" smtClean="0">
                          <a:latin typeface="Arial Narrow" pitchFamily="34" charset="0"/>
                        </a:rPr>
                        <a:t>CUBA</a:t>
                      </a:r>
                      <a:endParaRPr lang="es-AR" sz="1000" b="1" dirty="0">
                        <a:latin typeface="Arial Narrow" pitchFamily="34" charset="0"/>
                      </a:endParaRPr>
                    </a:p>
                  </a:txBody>
                  <a:tcPr/>
                </a:tc>
                <a:tc rowSpan="6">
                  <a:txBody>
                    <a:bodyPr/>
                    <a:lstStyle/>
                    <a:p>
                      <a:endParaRPr lang="es-AR" sz="1400" dirty="0" smtClean="0">
                        <a:latin typeface="Arial Narrow" pitchFamily="34" charset="0"/>
                      </a:endParaRPr>
                    </a:p>
                    <a:p>
                      <a:endParaRPr lang="es-AR" sz="1400" dirty="0" smtClean="0">
                        <a:latin typeface="Arial Narrow" pitchFamily="34" charset="0"/>
                      </a:endParaRPr>
                    </a:p>
                    <a:p>
                      <a:pPr algn="ctr"/>
                      <a:r>
                        <a:rPr lang="es-AR" sz="1400" dirty="0" smtClean="0">
                          <a:latin typeface="Arial Narrow" pitchFamily="34" charset="0"/>
                        </a:rPr>
                        <a:t>Entre el 75 % y el 100 % de</a:t>
                      </a:r>
                      <a:r>
                        <a:rPr lang="es-AR" sz="1400" baseline="0" dirty="0" smtClean="0">
                          <a:latin typeface="Arial Narrow" pitchFamily="34" charset="0"/>
                        </a:rPr>
                        <a:t> la matrícula </a:t>
                      </a:r>
                    </a:p>
                    <a:p>
                      <a:pPr algn="ctr"/>
                      <a:r>
                        <a:rPr lang="es-AR" sz="1400" baseline="0" dirty="0" smtClean="0">
                          <a:latin typeface="Arial Narrow" pitchFamily="34" charset="0"/>
                        </a:rPr>
                        <a:t>se encuentra en el sector público</a:t>
                      </a:r>
                      <a:endParaRPr lang="es-AR" sz="1400" dirty="0" smtClean="0">
                        <a:latin typeface="Arial Narrow" pitchFamily="34" charset="0"/>
                      </a:endParaRPr>
                    </a:p>
                    <a:p>
                      <a:endParaRPr lang="es-AR" sz="1400" b="1" dirty="0">
                        <a:latin typeface="Arial Narrow" pitchFamily="34" charset="0"/>
                      </a:endParaRPr>
                    </a:p>
                  </a:txBody>
                  <a:tcPr/>
                </a:tc>
              </a:tr>
              <a:tr h="235291">
                <a:tc>
                  <a:txBody>
                    <a:bodyPr/>
                    <a:lstStyle/>
                    <a:p>
                      <a:r>
                        <a:rPr lang="es-AR" sz="1000" dirty="0" smtClean="0">
                          <a:latin typeface="Arial Narrow" pitchFamily="34" charset="0"/>
                        </a:rPr>
                        <a:t>URUGUAY</a:t>
                      </a:r>
                      <a:endParaRPr lang="es-AR" sz="1000" b="1" dirty="0">
                        <a:latin typeface="Arial Narrow" pitchFamily="34" charset="0"/>
                      </a:endParaRPr>
                    </a:p>
                  </a:txBody>
                  <a:tcPr/>
                </a:tc>
                <a:tc vMerge="1">
                  <a:txBody>
                    <a:bodyPr/>
                    <a:lstStyle/>
                    <a:p>
                      <a:endParaRPr lang="es-AR" dirty="0"/>
                    </a:p>
                  </a:txBody>
                  <a:tcPr/>
                </a:tc>
              </a:tr>
              <a:tr h="235291">
                <a:tc>
                  <a:txBody>
                    <a:bodyPr/>
                    <a:lstStyle/>
                    <a:p>
                      <a:r>
                        <a:rPr lang="es-AR" sz="1000" dirty="0" smtClean="0">
                          <a:latin typeface="Arial Narrow" pitchFamily="34" charset="0"/>
                        </a:rPr>
                        <a:t>BOLIVIA</a:t>
                      </a:r>
                      <a:endParaRPr lang="es-AR" sz="1000" b="1" dirty="0">
                        <a:latin typeface="Arial Narrow" pitchFamily="34" charset="0"/>
                      </a:endParaRPr>
                    </a:p>
                  </a:txBody>
                  <a:tcPr/>
                </a:tc>
                <a:tc vMerge="1">
                  <a:txBody>
                    <a:bodyPr/>
                    <a:lstStyle/>
                    <a:p>
                      <a:endParaRPr lang="es-AR" dirty="0"/>
                    </a:p>
                  </a:txBody>
                  <a:tcPr/>
                </a:tc>
              </a:tr>
              <a:tr h="235291">
                <a:tc>
                  <a:txBody>
                    <a:bodyPr/>
                    <a:lstStyle/>
                    <a:p>
                      <a:r>
                        <a:rPr lang="es-AR" sz="1000" dirty="0" smtClean="0">
                          <a:latin typeface="Arial Narrow" pitchFamily="34" charset="0"/>
                        </a:rPr>
                        <a:t>PANAMA</a:t>
                      </a:r>
                      <a:endParaRPr lang="es-AR" sz="1000" b="1" dirty="0">
                        <a:latin typeface="Arial Narrow" pitchFamily="34" charset="0"/>
                      </a:endParaRPr>
                    </a:p>
                  </a:txBody>
                  <a:tcPr/>
                </a:tc>
                <a:tc vMerge="1">
                  <a:txBody>
                    <a:bodyPr/>
                    <a:lstStyle/>
                    <a:p>
                      <a:endParaRPr lang="es-AR" dirty="0"/>
                    </a:p>
                  </a:txBody>
                  <a:tcPr/>
                </a:tc>
              </a:tr>
              <a:tr h="223768">
                <a:tc>
                  <a:txBody>
                    <a:bodyPr/>
                    <a:lstStyle/>
                    <a:p>
                      <a:r>
                        <a:rPr lang="es-AR" sz="1000" dirty="0" smtClean="0">
                          <a:latin typeface="Arial Narrow" pitchFamily="34" charset="0"/>
                        </a:rPr>
                        <a:t>HONDURAS</a:t>
                      </a:r>
                      <a:endParaRPr lang="es-AR" sz="1000" b="1" dirty="0">
                        <a:latin typeface="Arial Narrow" pitchFamily="34" charset="0"/>
                      </a:endParaRPr>
                    </a:p>
                  </a:txBody>
                  <a:tcPr/>
                </a:tc>
                <a:tc vMerge="1">
                  <a:txBody>
                    <a:bodyPr/>
                    <a:lstStyle/>
                    <a:p>
                      <a:endParaRPr lang="es-AR" dirty="0"/>
                    </a:p>
                  </a:txBody>
                  <a:tcPr/>
                </a:tc>
              </a:tr>
              <a:tr h="223768">
                <a:tc>
                  <a:txBody>
                    <a:bodyPr/>
                    <a:lstStyle/>
                    <a:p>
                      <a:r>
                        <a:rPr lang="es-AR" sz="1000" dirty="0" smtClean="0">
                          <a:latin typeface="Arial Narrow" pitchFamily="34" charset="0"/>
                        </a:rPr>
                        <a:t>ARGENTINA</a:t>
                      </a:r>
                      <a:endParaRPr lang="es-AR" sz="1000" b="1" dirty="0">
                        <a:latin typeface="Arial Narrow" pitchFamily="34" charset="0"/>
                      </a:endParaRPr>
                    </a:p>
                  </a:txBody>
                  <a:tcPr/>
                </a:tc>
                <a:tc vMerge="1">
                  <a:txBody>
                    <a:bodyPr/>
                    <a:lstStyle/>
                    <a:p>
                      <a:endParaRPr lang="es-AR" dirty="0"/>
                    </a:p>
                  </a:txBody>
                  <a:tcPr/>
                </a:tc>
              </a:tr>
            </a:tbl>
          </a:graphicData>
        </a:graphic>
      </p:graphicFrame>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1 Título"/>
          <p:cNvSpPr>
            <a:spLocks noGrp="1"/>
          </p:cNvSpPr>
          <p:nvPr>
            <p:ph type="title"/>
          </p:nvPr>
        </p:nvSpPr>
        <p:spPr>
          <a:xfrm>
            <a:off x="1150938" y="714375"/>
            <a:ext cx="7793037" cy="962025"/>
          </a:xfrm>
        </p:spPr>
        <p:txBody>
          <a:bodyPr/>
          <a:lstStyle/>
          <a:p>
            <a:r>
              <a:rPr lang="es-AR" sz="2400" b="1" dirty="0" smtClean="0">
                <a:solidFill>
                  <a:schemeClr val="tx1"/>
                </a:solidFill>
                <a:latin typeface="Arial Narrow" pitchFamily="34" charset="0"/>
              </a:rPr>
              <a:t>Sistemas nacionales clasificados por tamaño y nivel de masificación 2004 </a:t>
            </a:r>
          </a:p>
        </p:txBody>
      </p:sp>
      <p:graphicFrame>
        <p:nvGraphicFramePr>
          <p:cNvPr id="4" name="3 Marcador de contenido"/>
          <p:cNvGraphicFramePr>
            <a:graphicFrameLocks noGrp="1"/>
          </p:cNvGraphicFramePr>
          <p:nvPr>
            <p:ph idx="1"/>
          </p:nvPr>
        </p:nvGraphicFramePr>
        <p:xfrm>
          <a:off x="1182688" y="2017713"/>
          <a:ext cx="7772401" cy="3949697"/>
        </p:xfrm>
        <a:graphic>
          <a:graphicData uri="http://schemas.openxmlformats.org/drawingml/2006/table">
            <a:tbl>
              <a:tblPr firstRow="1" bandRow="1">
                <a:tableStyleId>{5C22544A-7EE6-4342-B048-85BDC9FD1C3A}</a:tableStyleId>
              </a:tblPr>
              <a:tblGrid>
                <a:gridCol w="531792"/>
                <a:gridCol w="1285884"/>
                <a:gridCol w="1071570"/>
                <a:gridCol w="1214446"/>
                <a:gridCol w="1214446"/>
                <a:gridCol w="1214446"/>
                <a:gridCol w="1239817"/>
              </a:tblGrid>
              <a:tr h="370840">
                <a:tc>
                  <a:txBody>
                    <a:bodyPr/>
                    <a:lstStyle/>
                    <a:p>
                      <a:r>
                        <a:rPr lang="es-ES" sz="900" dirty="0" smtClean="0">
                          <a:solidFill>
                            <a:schemeClr val="tx1"/>
                          </a:solidFill>
                          <a:latin typeface="Arial Narrow" pitchFamily="34" charset="0"/>
                        </a:rPr>
                        <a:t>IESALC</a:t>
                      </a:r>
                      <a:endParaRPr lang="es-AR" sz="900" dirty="0">
                        <a:solidFill>
                          <a:schemeClr val="tx1"/>
                        </a:solidFill>
                        <a:latin typeface="Arial Narrow" pitchFamily="34" charset="0"/>
                      </a:endParaRPr>
                    </a:p>
                  </a:txBody>
                  <a:tcPr/>
                </a:tc>
                <a:tc gridSpan="6">
                  <a:txBody>
                    <a:bodyPr/>
                    <a:lstStyle/>
                    <a:p>
                      <a:pPr algn="ctr"/>
                      <a:r>
                        <a:rPr lang="es-AR" sz="1200" dirty="0" smtClean="0">
                          <a:solidFill>
                            <a:schemeClr val="tx1"/>
                          </a:solidFill>
                          <a:latin typeface="Arial Narrow" pitchFamily="34" charset="0"/>
                        </a:rPr>
                        <a:t>TAMAÑO</a:t>
                      </a:r>
                      <a:r>
                        <a:rPr lang="es-AR" sz="1200" baseline="0" dirty="0" smtClean="0">
                          <a:solidFill>
                            <a:schemeClr val="tx1"/>
                          </a:solidFill>
                          <a:latin typeface="Arial Narrow" pitchFamily="34" charset="0"/>
                        </a:rPr>
                        <a:t> DEL SISTEMA</a:t>
                      </a:r>
                      <a:endParaRPr lang="es-AR" sz="1200" dirty="0">
                        <a:solidFill>
                          <a:schemeClr val="tx1"/>
                        </a:solidFill>
                        <a:latin typeface="Arial Narrow" pitchFamily="34" charset="0"/>
                      </a:endParaRPr>
                    </a:p>
                  </a:txBody>
                  <a:tcPr/>
                </a:tc>
                <a:tc hMerge="1">
                  <a:txBody>
                    <a:bodyPr/>
                    <a:lstStyle/>
                    <a:p>
                      <a:endParaRPr lang="es-AR" dirty="0">
                        <a:solidFill>
                          <a:schemeClr val="tx1"/>
                        </a:solidFill>
                      </a:endParaRPr>
                    </a:p>
                  </a:txBody>
                  <a:tcPr/>
                </a:tc>
                <a:tc hMerge="1">
                  <a:txBody>
                    <a:bodyPr/>
                    <a:lstStyle/>
                    <a:p>
                      <a:endParaRPr lang="es-AR" dirty="0">
                        <a:solidFill>
                          <a:schemeClr val="tx1"/>
                        </a:solidFill>
                      </a:endParaRPr>
                    </a:p>
                  </a:txBody>
                  <a:tcPr/>
                </a:tc>
                <a:tc hMerge="1">
                  <a:txBody>
                    <a:bodyPr/>
                    <a:lstStyle/>
                    <a:p>
                      <a:endParaRPr lang="es-AR" dirty="0">
                        <a:solidFill>
                          <a:schemeClr val="tx1"/>
                        </a:solidFill>
                      </a:endParaRPr>
                    </a:p>
                  </a:txBody>
                  <a:tcPr/>
                </a:tc>
                <a:tc hMerge="1">
                  <a:txBody>
                    <a:bodyPr/>
                    <a:lstStyle/>
                    <a:p>
                      <a:endParaRPr lang="es-AR" dirty="0">
                        <a:solidFill>
                          <a:schemeClr val="tx1"/>
                        </a:solidFill>
                      </a:endParaRPr>
                    </a:p>
                  </a:txBody>
                  <a:tcPr/>
                </a:tc>
                <a:tc hMerge="1">
                  <a:txBody>
                    <a:bodyPr/>
                    <a:lstStyle/>
                    <a:p>
                      <a:endParaRPr lang="es-AR" dirty="0">
                        <a:solidFill>
                          <a:schemeClr val="tx1"/>
                        </a:solidFill>
                      </a:endParaRPr>
                    </a:p>
                  </a:txBody>
                  <a:tcPr/>
                </a:tc>
              </a:tr>
              <a:tr h="683257">
                <a:tc>
                  <a:txBody>
                    <a:bodyPr/>
                    <a:lstStyle/>
                    <a:p>
                      <a:endParaRPr lang="es-AR" dirty="0"/>
                    </a:p>
                  </a:txBody>
                  <a:tcPr/>
                </a:tc>
                <a:tc>
                  <a:txBody>
                    <a:bodyPr/>
                    <a:lstStyle/>
                    <a:p>
                      <a:endParaRPr lang="es-AR" sz="1200" dirty="0"/>
                    </a:p>
                  </a:txBody>
                  <a:tcPr/>
                </a:tc>
                <a:tc>
                  <a:txBody>
                    <a:bodyPr/>
                    <a:lstStyle/>
                    <a:p>
                      <a:pPr algn="ctr"/>
                      <a:r>
                        <a:rPr lang="es-AR" sz="1200" b="1" dirty="0" smtClean="0">
                          <a:latin typeface="Arial Narrow" pitchFamily="34" charset="0"/>
                        </a:rPr>
                        <a:t>Pequeño</a:t>
                      </a:r>
                    </a:p>
                    <a:p>
                      <a:pPr algn="ctr"/>
                      <a:r>
                        <a:rPr lang="es-AR" sz="1200" b="1" dirty="0" smtClean="0">
                          <a:latin typeface="Arial Narrow" pitchFamily="34" charset="0"/>
                        </a:rPr>
                        <a:t>0 a 150</a:t>
                      </a:r>
                      <a:r>
                        <a:rPr lang="es-AR" sz="1200" b="1" baseline="0" dirty="0" smtClean="0">
                          <a:latin typeface="Arial Narrow" pitchFamily="34" charset="0"/>
                        </a:rPr>
                        <a:t> mil</a:t>
                      </a:r>
                      <a:endParaRPr lang="es-AR" sz="1200" b="1" dirty="0">
                        <a:latin typeface="Arial Narrow" pitchFamily="34" charset="0"/>
                      </a:endParaRPr>
                    </a:p>
                  </a:txBody>
                  <a:tcPr/>
                </a:tc>
                <a:tc>
                  <a:txBody>
                    <a:bodyPr/>
                    <a:lstStyle/>
                    <a:p>
                      <a:pPr algn="ctr"/>
                      <a:r>
                        <a:rPr lang="es-AR" sz="1200" b="1" dirty="0" smtClean="0">
                          <a:latin typeface="Arial Narrow" pitchFamily="34" charset="0"/>
                        </a:rPr>
                        <a:t>Medio-pequeño</a:t>
                      </a:r>
                    </a:p>
                    <a:p>
                      <a:pPr algn="ctr"/>
                      <a:r>
                        <a:rPr lang="es-AR" sz="1200" b="1" dirty="0" smtClean="0">
                          <a:latin typeface="Arial Narrow" pitchFamily="34" charset="0"/>
                        </a:rPr>
                        <a:t>150</a:t>
                      </a:r>
                      <a:r>
                        <a:rPr lang="es-AR" sz="1200" b="1" baseline="0" dirty="0" smtClean="0">
                          <a:latin typeface="Arial Narrow" pitchFamily="34" charset="0"/>
                        </a:rPr>
                        <a:t> mil a 500 mil</a:t>
                      </a:r>
                      <a:endParaRPr lang="es-AR" sz="1200" b="1" dirty="0">
                        <a:latin typeface="Arial Narrow" pitchFamily="34" charset="0"/>
                      </a:endParaRPr>
                    </a:p>
                  </a:txBody>
                  <a:tcPr/>
                </a:tc>
                <a:tc>
                  <a:txBody>
                    <a:bodyPr/>
                    <a:lstStyle/>
                    <a:p>
                      <a:pPr algn="ctr"/>
                      <a:r>
                        <a:rPr lang="es-AR" sz="1200" b="1" dirty="0" smtClean="0">
                          <a:latin typeface="Arial Narrow" pitchFamily="34" charset="0"/>
                        </a:rPr>
                        <a:t>Medio</a:t>
                      </a:r>
                    </a:p>
                    <a:p>
                      <a:pPr algn="ctr"/>
                      <a:r>
                        <a:rPr lang="es-AR" sz="1200" b="1" dirty="0" smtClean="0">
                          <a:latin typeface="Arial Narrow" pitchFamily="34" charset="0"/>
                        </a:rPr>
                        <a:t>500 mil a 1 millón</a:t>
                      </a:r>
                      <a:endParaRPr lang="es-AR" sz="1200" b="1" dirty="0">
                        <a:latin typeface="Arial Narrow" pitchFamily="34" charset="0"/>
                      </a:endParaRPr>
                    </a:p>
                  </a:txBody>
                  <a:tcPr/>
                </a:tc>
                <a:tc>
                  <a:txBody>
                    <a:bodyPr/>
                    <a:lstStyle/>
                    <a:p>
                      <a:pPr algn="ctr"/>
                      <a:r>
                        <a:rPr lang="es-AR" sz="1200" b="1" dirty="0" smtClean="0">
                          <a:latin typeface="Arial Narrow" pitchFamily="34" charset="0"/>
                        </a:rPr>
                        <a:t>Medio-grande 1 millón a 2 millones</a:t>
                      </a:r>
                      <a:endParaRPr lang="es-AR" sz="1200" b="1" dirty="0">
                        <a:latin typeface="Arial Narrow" pitchFamily="34" charset="0"/>
                      </a:endParaRPr>
                    </a:p>
                  </a:txBody>
                  <a:tcPr/>
                </a:tc>
                <a:tc>
                  <a:txBody>
                    <a:bodyPr/>
                    <a:lstStyle/>
                    <a:p>
                      <a:pPr algn="ctr"/>
                      <a:r>
                        <a:rPr lang="es-AR" sz="1200" b="1" dirty="0" smtClean="0">
                          <a:latin typeface="Arial Narrow" pitchFamily="34" charset="0"/>
                        </a:rPr>
                        <a:t>Grande</a:t>
                      </a:r>
                    </a:p>
                    <a:p>
                      <a:pPr algn="ctr"/>
                      <a:r>
                        <a:rPr lang="es-AR" sz="1200" b="1" dirty="0" smtClean="0">
                          <a:latin typeface="Arial Narrow" pitchFamily="34" charset="0"/>
                        </a:rPr>
                        <a:t>Más de 2 millones</a:t>
                      </a:r>
                      <a:endParaRPr lang="es-AR" sz="1200" b="1" dirty="0">
                        <a:latin typeface="Arial Narrow" pitchFamily="34" charset="0"/>
                      </a:endParaRPr>
                    </a:p>
                  </a:txBody>
                  <a:tcPr/>
                </a:tc>
              </a:tr>
              <a:tr h="518160">
                <a:tc rowSpan="5">
                  <a:txBody>
                    <a:bodyPr/>
                    <a:lstStyle/>
                    <a:p>
                      <a:pPr algn="ctr"/>
                      <a:r>
                        <a:rPr lang="es-AR" sz="1200" b="1" dirty="0" smtClean="0">
                          <a:latin typeface="Arial Narrow" pitchFamily="34" charset="0"/>
                        </a:rPr>
                        <a:t>NIVEL</a:t>
                      </a:r>
                      <a:r>
                        <a:rPr lang="es-AR" sz="1200" b="1" baseline="0" dirty="0" smtClean="0">
                          <a:latin typeface="Arial Narrow" pitchFamily="34" charset="0"/>
                        </a:rPr>
                        <a:t> DE MASIFICACION </a:t>
                      </a:r>
                    </a:p>
                    <a:p>
                      <a:pPr algn="ctr"/>
                      <a:r>
                        <a:rPr lang="es-AR" sz="1200" b="1" baseline="0" dirty="0" smtClean="0">
                          <a:latin typeface="Arial Narrow" pitchFamily="34" charset="0"/>
                        </a:rPr>
                        <a:t>(TNE)</a:t>
                      </a:r>
                      <a:endParaRPr lang="es-AR" sz="1200" b="1" dirty="0">
                        <a:latin typeface="Arial Narrow" pitchFamily="34" charset="0"/>
                      </a:endParaRPr>
                    </a:p>
                  </a:txBody>
                  <a:tcPr vert="vert" anchor="ctr"/>
                </a:tc>
                <a:tc>
                  <a:txBody>
                    <a:bodyPr/>
                    <a:lstStyle/>
                    <a:p>
                      <a:pPr algn="ctr"/>
                      <a:r>
                        <a:rPr lang="es-AR" sz="1200" b="1" dirty="0" smtClean="0">
                          <a:latin typeface="Arial Narrow" pitchFamily="34" charset="0"/>
                        </a:rPr>
                        <a:t>Alto</a:t>
                      </a:r>
                    </a:p>
                    <a:p>
                      <a:pPr algn="ctr"/>
                      <a:r>
                        <a:rPr lang="es-AR" sz="1200" b="1" dirty="0" smtClean="0">
                          <a:latin typeface="Arial Narrow" pitchFamily="34" charset="0"/>
                        </a:rPr>
                        <a:t>(55 % o más)</a:t>
                      </a:r>
                      <a:endParaRPr lang="es-AR" sz="1200" b="1" dirty="0">
                        <a:latin typeface="Arial Narrow" pitchFamily="34" charset="0"/>
                      </a:endParaRPr>
                    </a:p>
                  </a:txBody>
                  <a:tcPr/>
                </a:tc>
                <a:tc>
                  <a:txBody>
                    <a:bodyPr/>
                    <a:lstStyle/>
                    <a:p>
                      <a:endParaRPr lang="es-AR" dirty="0"/>
                    </a:p>
                  </a:txBody>
                  <a:tcPr/>
                </a:tc>
                <a:tc>
                  <a:txBody>
                    <a:bodyPr/>
                    <a:lstStyle/>
                    <a:p>
                      <a:endParaRPr lang="es-AR" sz="1200" dirty="0">
                        <a:latin typeface="Arial Narrow" pitchFamily="34" charset="0"/>
                      </a:endParaRPr>
                    </a:p>
                  </a:txBody>
                  <a:tcPr/>
                </a:tc>
                <a:tc>
                  <a:txBody>
                    <a:bodyPr/>
                    <a:lstStyle/>
                    <a:p>
                      <a:endParaRPr lang="es-AR" sz="1200" dirty="0">
                        <a:latin typeface="Arial Narrow" pitchFamily="34" charset="0"/>
                      </a:endParaRPr>
                    </a:p>
                  </a:txBody>
                  <a:tcPr/>
                </a:tc>
                <a:tc>
                  <a:txBody>
                    <a:bodyPr/>
                    <a:lstStyle/>
                    <a:p>
                      <a:endParaRPr lang="es-AR" sz="1200" dirty="0">
                        <a:latin typeface="Arial Narrow" pitchFamily="34" charset="0"/>
                      </a:endParaRPr>
                    </a:p>
                  </a:txBody>
                  <a:tcPr/>
                </a:tc>
                <a:tc>
                  <a:txBody>
                    <a:bodyPr/>
                    <a:lstStyle/>
                    <a:p>
                      <a:r>
                        <a:rPr lang="es-AR" sz="1200" dirty="0" smtClean="0">
                          <a:latin typeface="Arial Narrow" pitchFamily="34" charset="0"/>
                        </a:rPr>
                        <a:t>ARGENTINA</a:t>
                      </a:r>
                      <a:endParaRPr lang="es-AR" sz="1200" dirty="0">
                        <a:latin typeface="Arial Narrow" pitchFamily="34" charset="0"/>
                      </a:endParaRPr>
                    </a:p>
                  </a:txBody>
                  <a:tcPr/>
                </a:tc>
              </a:tr>
              <a:tr h="411480">
                <a:tc vMerge="1">
                  <a:txBody>
                    <a:bodyPr/>
                    <a:lstStyle/>
                    <a:p>
                      <a:endParaRPr lang="es-AR" dirty="0"/>
                    </a:p>
                  </a:txBody>
                  <a:tcPr/>
                </a:tc>
                <a:tc>
                  <a:txBody>
                    <a:bodyPr/>
                    <a:lstStyle/>
                    <a:p>
                      <a:pPr algn="ctr"/>
                      <a:r>
                        <a:rPr lang="es-AR" sz="1200" b="1" dirty="0" smtClean="0">
                          <a:latin typeface="Arial Narrow" pitchFamily="34" charset="0"/>
                        </a:rPr>
                        <a:t>Medio-alto</a:t>
                      </a:r>
                    </a:p>
                    <a:p>
                      <a:pPr algn="ctr"/>
                      <a:r>
                        <a:rPr lang="es-AR" sz="1200" b="1" dirty="0" smtClean="0">
                          <a:latin typeface="Arial Narrow" pitchFamily="34" charset="0"/>
                        </a:rPr>
                        <a:t>(46</a:t>
                      </a:r>
                      <a:r>
                        <a:rPr lang="es-AR" sz="1200" b="1" baseline="0" dirty="0" smtClean="0">
                          <a:latin typeface="Arial Narrow" pitchFamily="34" charset="0"/>
                        </a:rPr>
                        <a:t> a 55%)</a:t>
                      </a:r>
                      <a:endParaRPr lang="es-AR" sz="1200" b="1" dirty="0">
                        <a:latin typeface="Arial Narrow" pitchFamily="34" charset="0"/>
                      </a:endParaRPr>
                    </a:p>
                  </a:txBody>
                  <a:tcPr/>
                </a:tc>
                <a:tc>
                  <a:txBody>
                    <a:bodyPr/>
                    <a:lstStyle/>
                    <a:p>
                      <a:r>
                        <a:rPr lang="es-AR" sz="1200" dirty="0" smtClean="0">
                          <a:latin typeface="Arial Narrow" pitchFamily="34" charset="0"/>
                        </a:rPr>
                        <a:t> PANAMA</a:t>
                      </a:r>
                      <a:endParaRPr lang="es-AR" sz="1200" dirty="0">
                        <a:latin typeface="Arial Narrow" pitchFamily="34" charset="0"/>
                      </a:endParaRPr>
                    </a:p>
                  </a:txBody>
                  <a:tcPr/>
                </a:tc>
                <a:tc>
                  <a:txBody>
                    <a:bodyPr/>
                    <a:lstStyle/>
                    <a:p>
                      <a:endParaRPr lang="es-AR" sz="1200">
                        <a:latin typeface="Arial Narrow" pitchFamily="34" charset="0"/>
                      </a:endParaRPr>
                    </a:p>
                  </a:txBody>
                  <a:tcPr/>
                </a:tc>
                <a:tc>
                  <a:txBody>
                    <a:bodyPr/>
                    <a:lstStyle/>
                    <a:p>
                      <a:endParaRPr lang="es-AR" sz="1200" dirty="0">
                        <a:latin typeface="Arial Narrow" pitchFamily="34" charset="0"/>
                      </a:endParaRPr>
                    </a:p>
                  </a:txBody>
                  <a:tcPr/>
                </a:tc>
                <a:tc>
                  <a:txBody>
                    <a:bodyPr/>
                    <a:lstStyle/>
                    <a:p>
                      <a:endParaRPr lang="es-AR" sz="1200">
                        <a:latin typeface="Arial Narrow" pitchFamily="34" charset="0"/>
                      </a:endParaRPr>
                    </a:p>
                  </a:txBody>
                  <a:tcPr/>
                </a:tc>
                <a:tc>
                  <a:txBody>
                    <a:bodyPr/>
                    <a:lstStyle/>
                    <a:p>
                      <a:endParaRPr lang="es-AR" sz="1200" dirty="0">
                        <a:latin typeface="Arial Narrow" pitchFamily="34" charset="0"/>
                      </a:endParaRPr>
                    </a:p>
                  </a:txBody>
                  <a:tcPr/>
                </a:tc>
              </a:tr>
              <a:tr h="370840">
                <a:tc vMerge="1">
                  <a:txBody>
                    <a:bodyPr/>
                    <a:lstStyle/>
                    <a:p>
                      <a:endParaRPr lang="es-AR" dirty="0"/>
                    </a:p>
                  </a:txBody>
                  <a:tcPr/>
                </a:tc>
                <a:tc>
                  <a:txBody>
                    <a:bodyPr/>
                    <a:lstStyle/>
                    <a:p>
                      <a:pPr algn="ctr"/>
                      <a:r>
                        <a:rPr lang="es-AR" sz="1200" b="1" dirty="0" smtClean="0">
                          <a:latin typeface="Arial Narrow" pitchFamily="34" charset="0"/>
                        </a:rPr>
                        <a:t>Medio </a:t>
                      </a:r>
                    </a:p>
                    <a:p>
                      <a:pPr algn="ctr"/>
                      <a:r>
                        <a:rPr lang="es-AR" sz="1200" b="1" dirty="0" smtClean="0">
                          <a:latin typeface="Arial Narrow" pitchFamily="34" charset="0"/>
                        </a:rPr>
                        <a:t>(36 a 45 %)</a:t>
                      </a:r>
                      <a:endParaRPr lang="es-AR" sz="1200" b="1" dirty="0">
                        <a:latin typeface="Arial Narrow" pitchFamily="34" charset="0"/>
                      </a:endParaRPr>
                    </a:p>
                  </a:txBody>
                  <a:tcPr/>
                </a:tc>
                <a:tc>
                  <a:txBody>
                    <a:bodyPr/>
                    <a:lstStyle/>
                    <a:p>
                      <a:r>
                        <a:rPr lang="es-AR" sz="1200" dirty="0" smtClean="0">
                          <a:latin typeface="Arial Narrow" pitchFamily="34" charset="0"/>
                        </a:rPr>
                        <a:t>URUGUAY</a:t>
                      </a:r>
                      <a:endParaRPr lang="es-AR" sz="1200" dirty="0">
                        <a:latin typeface="Arial Narrow" pitchFamily="34" charset="0"/>
                      </a:endParaRPr>
                    </a:p>
                  </a:txBody>
                  <a:tcPr/>
                </a:tc>
                <a:tc>
                  <a:txBody>
                    <a:bodyPr/>
                    <a:lstStyle/>
                    <a:p>
                      <a:r>
                        <a:rPr lang="es-AR" sz="1200" dirty="0" smtClean="0">
                          <a:latin typeface="Arial Narrow" pitchFamily="34" charset="0"/>
                        </a:rPr>
                        <a:t>BOLIVIA</a:t>
                      </a:r>
                    </a:p>
                    <a:p>
                      <a:r>
                        <a:rPr lang="es-AR" sz="1200" dirty="0" smtClean="0">
                          <a:latin typeface="Arial Narrow" pitchFamily="34" charset="0"/>
                        </a:rPr>
                        <a:t>C.RICA</a:t>
                      </a:r>
                      <a:endParaRPr lang="es-AR" sz="1200" dirty="0">
                        <a:latin typeface="Arial Narrow" pitchFamily="34" charset="0"/>
                      </a:endParaRPr>
                    </a:p>
                  </a:txBody>
                  <a:tcPr/>
                </a:tc>
                <a:tc>
                  <a:txBody>
                    <a:bodyPr/>
                    <a:lstStyle/>
                    <a:p>
                      <a:r>
                        <a:rPr lang="es-AR" sz="1200" dirty="0" smtClean="0">
                          <a:latin typeface="Arial Narrow" pitchFamily="34" charset="0"/>
                        </a:rPr>
                        <a:t>CHILE</a:t>
                      </a:r>
                      <a:endParaRPr lang="es-AR" sz="1200" dirty="0">
                        <a:latin typeface="Arial Narrow" pitchFamily="34" charset="0"/>
                      </a:endParaRPr>
                    </a:p>
                  </a:txBody>
                  <a:tcPr/>
                </a:tc>
                <a:tc>
                  <a:txBody>
                    <a:bodyPr/>
                    <a:lstStyle/>
                    <a:p>
                      <a:r>
                        <a:rPr lang="es-AR" sz="1200" dirty="0" smtClean="0">
                          <a:latin typeface="Arial Narrow" pitchFamily="34" charset="0"/>
                        </a:rPr>
                        <a:t>VENEZUELA</a:t>
                      </a:r>
                      <a:endParaRPr lang="es-AR" sz="1200" dirty="0">
                        <a:latin typeface="Arial Narrow" pitchFamily="34" charset="0"/>
                      </a:endParaRPr>
                    </a:p>
                  </a:txBody>
                  <a:tcPr/>
                </a:tc>
                <a:tc>
                  <a:txBody>
                    <a:bodyPr/>
                    <a:lstStyle/>
                    <a:p>
                      <a:endParaRPr lang="es-AR" sz="1200" dirty="0">
                        <a:latin typeface="Arial Narrow" pitchFamily="34" charset="0"/>
                      </a:endParaRPr>
                    </a:p>
                  </a:txBody>
                  <a:tcPr/>
                </a:tc>
              </a:tr>
              <a:tr h="370840">
                <a:tc vMerge="1">
                  <a:txBody>
                    <a:bodyPr/>
                    <a:lstStyle/>
                    <a:p>
                      <a:endParaRPr lang="es-AR" dirty="0"/>
                    </a:p>
                  </a:txBody>
                  <a:tcPr/>
                </a:tc>
                <a:tc>
                  <a:txBody>
                    <a:bodyPr/>
                    <a:lstStyle/>
                    <a:p>
                      <a:pPr algn="ctr"/>
                      <a:r>
                        <a:rPr lang="es-AR" sz="1200" b="1" dirty="0" smtClean="0">
                          <a:latin typeface="Arial Narrow" pitchFamily="34" charset="0"/>
                        </a:rPr>
                        <a:t>Medio-bajo</a:t>
                      </a:r>
                    </a:p>
                    <a:p>
                      <a:pPr algn="ctr"/>
                      <a:r>
                        <a:rPr lang="es-AR" sz="1200" b="1" dirty="0" smtClean="0">
                          <a:latin typeface="Arial Narrow" pitchFamily="34" charset="0"/>
                        </a:rPr>
                        <a:t>(26</a:t>
                      </a:r>
                      <a:r>
                        <a:rPr lang="es-AR" sz="1200" b="1" baseline="0" dirty="0" smtClean="0">
                          <a:latin typeface="Arial Narrow" pitchFamily="34" charset="0"/>
                        </a:rPr>
                        <a:t> a 35 %)</a:t>
                      </a:r>
                      <a:endParaRPr lang="es-AR" sz="1200" b="1" dirty="0">
                        <a:latin typeface="Arial Narrow" pitchFamily="34" charset="0"/>
                      </a:endParaRPr>
                    </a:p>
                  </a:txBody>
                  <a:tcPr/>
                </a:tc>
                <a:tc>
                  <a:txBody>
                    <a:bodyPr/>
                    <a:lstStyle/>
                    <a:p>
                      <a:endParaRPr lang="es-AR" sz="1200" dirty="0">
                        <a:latin typeface="Arial Narrow" pitchFamily="34" charset="0"/>
                      </a:endParaRPr>
                    </a:p>
                  </a:txBody>
                  <a:tcPr/>
                </a:tc>
                <a:tc>
                  <a:txBody>
                    <a:bodyPr/>
                    <a:lstStyle/>
                    <a:p>
                      <a:r>
                        <a:rPr lang="es-AR" sz="1200" dirty="0" smtClean="0">
                          <a:latin typeface="Arial Narrow" pitchFamily="34" charset="0"/>
                        </a:rPr>
                        <a:t>DOM</a:t>
                      </a:r>
                      <a:endParaRPr lang="es-AR" sz="1200" dirty="0">
                        <a:latin typeface="Arial Narrow" pitchFamily="34" charset="0"/>
                      </a:endParaRPr>
                    </a:p>
                  </a:txBody>
                  <a:tcPr/>
                </a:tc>
                <a:tc>
                  <a:txBody>
                    <a:bodyPr/>
                    <a:lstStyle/>
                    <a:p>
                      <a:r>
                        <a:rPr lang="es-AR" sz="1200" dirty="0" smtClean="0">
                          <a:latin typeface="Arial Narrow" pitchFamily="34" charset="0"/>
                        </a:rPr>
                        <a:t>PERU</a:t>
                      </a:r>
                      <a:endParaRPr lang="es-AR" sz="1200" dirty="0">
                        <a:latin typeface="Arial Narrow" pitchFamily="34" charset="0"/>
                      </a:endParaRPr>
                    </a:p>
                  </a:txBody>
                  <a:tcPr/>
                </a:tc>
                <a:tc>
                  <a:txBody>
                    <a:bodyPr/>
                    <a:lstStyle/>
                    <a:p>
                      <a:r>
                        <a:rPr lang="es-AR" sz="1200" dirty="0" smtClean="0">
                          <a:latin typeface="Arial Narrow" pitchFamily="34" charset="0"/>
                        </a:rPr>
                        <a:t>COLOMBIA</a:t>
                      </a:r>
                      <a:endParaRPr lang="es-AR" sz="1200" dirty="0">
                        <a:latin typeface="Arial Narrow" pitchFamily="34" charset="0"/>
                      </a:endParaRPr>
                    </a:p>
                  </a:txBody>
                  <a:tcPr/>
                </a:tc>
                <a:tc>
                  <a:txBody>
                    <a:bodyPr/>
                    <a:lstStyle/>
                    <a:p>
                      <a:endParaRPr lang="es-AR" sz="1200" dirty="0">
                        <a:latin typeface="Arial Narrow" pitchFamily="34" charset="0"/>
                      </a:endParaRPr>
                    </a:p>
                  </a:txBody>
                  <a:tcPr/>
                </a:tc>
              </a:tr>
              <a:tr h="624840">
                <a:tc vMerge="1">
                  <a:txBody>
                    <a:bodyPr/>
                    <a:lstStyle/>
                    <a:p>
                      <a:endParaRPr lang="es-AR" dirty="0"/>
                    </a:p>
                  </a:txBody>
                  <a:tcPr/>
                </a:tc>
                <a:tc>
                  <a:txBody>
                    <a:bodyPr/>
                    <a:lstStyle/>
                    <a:p>
                      <a:pPr algn="ctr"/>
                      <a:r>
                        <a:rPr lang="es-AR" sz="1200" b="1" dirty="0" smtClean="0">
                          <a:latin typeface="Arial Narrow" pitchFamily="34" charset="0"/>
                        </a:rPr>
                        <a:t>Bajo</a:t>
                      </a:r>
                    </a:p>
                    <a:p>
                      <a:pPr algn="ctr"/>
                      <a:r>
                        <a:rPr lang="es-AR" sz="1200" b="1" dirty="0" smtClean="0">
                          <a:latin typeface="Arial Narrow" pitchFamily="34" charset="0"/>
                        </a:rPr>
                        <a:t>(25 % o menos)</a:t>
                      </a:r>
                      <a:endParaRPr lang="es-AR" sz="1200" b="1" dirty="0">
                        <a:latin typeface="Arial Narrow" pitchFamily="34" charset="0"/>
                      </a:endParaRPr>
                    </a:p>
                  </a:txBody>
                  <a:tcPr/>
                </a:tc>
                <a:tc>
                  <a:txBody>
                    <a:bodyPr/>
                    <a:lstStyle/>
                    <a:p>
                      <a:r>
                        <a:rPr lang="es-AR" sz="1200" dirty="0" smtClean="0">
                          <a:latin typeface="Arial Narrow" pitchFamily="34" charset="0"/>
                        </a:rPr>
                        <a:t>EL SALVADOR</a:t>
                      </a:r>
                    </a:p>
                    <a:p>
                      <a:r>
                        <a:rPr lang="es-AR" sz="1200" dirty="0" smtClean="0">
                          <a:latin typeface="Arial Narrow" pitchFamily="34" charset="0"/>
                        </a:rPr>
                        <a:t>GUATEMALA</a:t>
                      </a:r>
                    </a:p>
                    <a:p>
                      <a:r>
                        <a:rPr lang="es-AR" sz="1200" dirty="0" smtClean="0">
                          <a:latin typeface="Arial Narrow" pitchFamily="34" charset="0"/>
                        </a:rPr>
                        <a:t>HONDURAS</a:t>
                      </a:r>
                    </a:p>
                    <a:p>
                      <a:r>
                        <a:rPr lang="es-AR" sz="1200" dirty="0" smtClean="0">
                          <a:latin typeface="Arial Narrow" pitchFamily="34" charset="0"/>
                        </a:rPr>
                        <a:t>NICARAGUA</a:t>
                      </a:r>
                    </a:p>
                    <a:p>
                      <a:r>
                        <a:rPr lang="es-AR" sz="1200" dirty="0" smtClean="0">
                          <a:latin typeface="Arial Narrow" pitchFamily="34" charset="0"/>
                        </a:rPr>
                        <a:t>PARAGUAY</a:t>
                      </a:r>
                      <a:endParaRPr lang="es-AR" sz="1200" dirty="0">
                        <a:latin typeface="Arial Narrow" pitchFamily="34" charset="0"/>
                      </a:endParaRPr>
                    </a:p>
                  </a:txBody>
                  <a:tcPr/>
                </a:tc>
                <a:tc>
                  <a:txBody>
                    <a:bodyPr/>
                    <a:lstStyle/>
                    <a:p>
                      <a:r>
                        <a:rPr lang="es-AR" sz="1200" dirty="0" smtClean="0">
                          <a:latin typeface="Arial Narrow" pitchFamily="34" charset="0"/>
                        </a:rPr>
                        <a:t>ECUADOR</a:t>
                      </a:r>
                      <a:endParaRPr lang="es-AR" sz="1200" dirty="0">
                        <a:latin typeface="Arial Narrow" pitchFamily="34" charset="0"/>
                      </a:endParaRPr>
                    </a:p>
                  </a:txBody>
                  <a:tcPr/>
                </a:tc>
                <a:tc>
                  <a:txBody>
                    <a:bodyPr/>
                    <a:lstStyle/>
                    <a:p>
                      <a:endParaRPr lang="es-AR" sz="1200" dirty="0">
                        <a:latin typeface="Arial Narrow" pitchFamily="34" charset="0"/>
                      </a:endParaRPr>
                    </a:p>
                  </a:txBody>
                  <a:tcPr/>
                </a:tc>
                <a:tc>
                  <a:txBody>
                    <a:bodyPr/>
                    <a:lstStyle/>
                    <a:p>
                      <a:endParaRPr lang="es-AR" sz="1200" dirty="0">
                        <a:latin typeface="Arial Narrow" pitchFamily="34" charset="0"/>
                      </a:endParaRPr>
                    </a:p>
                  </a:txBody>
                  <a:tcPr/>
                </a:tc>
                <a:tc>
                  <a:txBody>
                    <a:bodyPr/>
                    <a:lstStyle/>
                    <a:p>
                      <a:r>
                        <a:rPr lang="es-AR" sz="1200" dirty="0" smtClean="0">
                          <a:latin typeface="Arial Narrow" pitchFamily="34" charset="0"/>
                        </a:rPr>
                        <a:t>BRASIL</a:t>
                      </a:r>
                    </a:p>
                    <a:p>
                      <a:r>
                        <a:rPr lang="es-AR" sz="1200" dirty="0" smtClean="0">
                          <a:latin typeface="Arial Narrow" pitchFamily="34" charset="0"/>
                        </a:rPr>
                        <a:t>MEXICO</a:t>
                      </a:r>
                      <a:endParaRPr lang="es-AR" sz="1200" dirty="0">
                        <a:latin typeface="Arial Narrow" pitchFamily="34" charset="0"/>
                      </a:endParaRPr>
                    </a:p>
                  </a:txBody>
                  <a:tcPr/>
                </a:tc>
              </a:tr>
            </a:tbl>
          </a:graphicData>
        </a:graphic>
      </p:graphicFrame>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1 Título"/>
          <p:cNvSpPr>
            <a:spLocks noGrp="1"/>
          </p:cNvSpPr>
          <p:nvPr>
            <p:ph type="title"/>
          </p:nvPr>
        </p:nvSpPr>
        <p:spPr>
          <a:xfrm>
            <a:off x="1150938" y="785813"/>
            <a:ext cx="7793037" cy="890587"/>
          </a:xfrm>
        </p:spPr>
        <p:txBody>
          <a:bodyPr/>
          <a:lstStyle/>
          <a:p>
            <a:pPr eaLnBrk="1" hangingPunct="1"/>
            <a:r>
              <a:rPr lang="es-AR" sz="2400" b="1" dirty="0" smtClean="0">
                <a:solidFill>
                  <a:schemeClr val="tx1"/>
                </a:solidFill>
                <a:latin typeface="Arial Narrow" pitchFamily="34" charset="0"/>
              </a:rPr>
              <a:t>Una tendencia reciente hacia una mayor acceso a la ES</a:t>
            </a:r>
          </a:p>
        </p:txBody>
      </p:sp>
      <p:graphicFrame>
        <p:nvGraphicFramePr>
          <p:cNvPr id="4" name="3 Marcador de contenido"/>
          <p:cNvGraphicFramePr>
            <a:graphicFrameLocks noGrp="1"/>
          </p:cNvGraphicFramePr>
          <p:nvPr>
            <p:ph idx="1"/>
          </p:nvPr>
        </p:nvGraphicFramePr>
        <p:xfrm>
          <a:off x="1071563" y="2071688"/>
          <a:ext cx="7286680" cy="4033200"/>
        </p:xfrm>
        <a:graphic>
          <a:graphicData uri="http://schemas.openxmlformats.org/drawingml/2006/table">
            <a:tbl>
              <a:tblPr firstRow="1" bandRow="1">
                <a:tableStyleId>{5C22544A-7EE6-4342-B048-85BDC9FD1C3A}</a:tableStyleId>
              </a:tblPr>
              <a:tblGrid>
                <a:gridCol w="1457336"/>
                <a:gridCol w="1457336"/>
                <a:gridCol w="1457336"/>
                <a:gridCol w="1457336"/>
                <a:gridCol w="1457336"/>
              </a:tblGrid>
              <a:tr h="363696">
                <a:tc gridSpan="5">
                  <a:txBody>
                    <a:bodyPr/>
                    <a:lstStyle/>
                    <a:p>
                      <a:pPr algn="ctr"/>
                      <a:r>
                        <a:rPr lang="es-ES" sz="1600" b="0" dirty="0" smtClean="0">
                          <a:solidFill>
                            <a:schemeClr val="tx1"/>
                          </a:solidFill>
                          <a:latin typeface="Arial Narrow" pitchFamily="34" charset="0"/>
                        </a:rPr>
                        <a:t>Tasa</a:t>
                      </a:r>
                      <a:r>
                        <a:rPr lang="es-ES" sz="1600" b="0" baseline="0" dirty="0" smtClean="0">
                          <a:solidFill>
                            <a:schemeClr val="tx1"/>
                          </a:solidFill>
                          <a:latin typeface="Arial Narrow" pitchFamily="34" charset="0"/>
                        </a:rPr>
                        <a:t> Bruta de Matricula Educación Superior 20-24 años</a:t>
                      </a:r>
                      <a:endParaRPr lang="es-AR" sz="1600" b="0" dirty="0">
                        <a:solidFill>
                          <a:schemeClr val="tx1"/>
                        </a:solidFill>
                        <a:latin typeface="Arial Narrow" pitchFamily="34" charset="0"/>
                      </a:endParaRPr>
                    </a:p>
                  </a:txBody>
                  <a:tcPr/>
                </a:tc>
                <a:tc hMerge="1">
                  <a:txBody>
                    <a:bodyPr/>
                    <a:lstStyle/>
                    <a:p>
                      <a:endParaRPr lang="es-AR" dirty="0"/>
                    </a:p>
                  </a:txBody>
                  <a:tcPr/>
                </a:tc>
                <a:tc hMerge="1">
                  <a:txBody>
                    <a:bodyPr/>
                    <a:lstStyle/>
                    <a:p>
                      <a:endParaRPr lang="es-AR"/>
                    </a:p>
                  </a:txBody>
                  <a:tcPr/>
                </a:tc>
                <a:tc hMerge="1">
                  <a:txBody>
                    <a:bodyPr/>
                    <a:lstStyle/>
                    <a:p>
                      <a:endParaRPr lang="es-AR" dirty="0"/>
                    </a:p>
                  </a:txBody>
                  <a:tcPr/>
                </a:tc>
                <a:tc hMerge="1">
                  <a:txBody>
                    <a:bodyPr/>
                    <a:lstStyle/>
                    <a:p>
                      <a:endParaRPr lang="es-AR" dirty="0"/>
                    </a:p>
                  </a:txBody>
                  <a:tcPr/>
                </a:tc>
              </a:tr>
              <a:tr h="363696">
                <a:tc>
                  <a:txBody>
                    <a:bodyPr/>
                    <a:lstStyle/>
                    <a:p>
                      <a:endParaRPr lang="es-AR" sz="1400" dirty="0">
                        <a:latin typeface="Arial Narrow" pitchFamily="34" charset="0"/>
                      </a:endParaRPr>
                    </a:p>
                  </a:txBody>
                  <a:tcPr/>
                </a:tc>
                <a:tc>
                  <a:txBody>
                    <a:bodyPr/>
                    <a:lstStyle/>
                    <a:p>
                      <a:pPr algn="ctr"/>
                      <a:r>
                        <a:rPr lang="es-ES" sz="1400" dirty="0" smtClean="0">
                          <a:latin typeface="Arial Narrow" pitchFamily="34" charset="0"/>
                        </a:rPr>
                        <a:t>2007</a:t>
                      </a:r>
                      <a:endParaRPr lang="es-AR" sz="1400" dirty="0">
                        <a:latin typeface="Arial Narrow" pitchFamily="34" charset="0"/>
                      </a:endParaRPr>
                    </a:p>
                  </a:txBody>
                  <a:tcPr/>
                </a:tc>
                <a:tc>
                  <a:txBody>
                    <a:bodyPr/>
                    <a:lstStyle/>
                    <a:p>
                      <a:pPr algn="ctr"/>
                      <a:r>
                        <a:rPr lang="es-ES" sz="1400" dirty="0" smtClean="0">
                          <a:latin typeface="Arial Narrow" pitchFamily="34" charset="0"/>
                        </a:rPr>
                        <a:t>2008</a:t>
                      </a:r>
                      <a:endParaRPr lang="es-AR" sz="1400" dirty="0">
                        <a:latin typeface="Arial Narrow" pitchFamily="34" charset="0"/>
                      </a:endParaRPr>
                    </a:p>
                  </a:txBody>
                  <a:tcPr/>
                </a:tc>
                <a:tc>
                  <a:txBody>
                    <a:bodyPr/>
                    <a:lstStyle/>
                    <a:p>
                      <a:pPr algn="ctr"/>
                      <a:r>
                        <a:rPr lang="es-ES" sz="1400" dirty="0" smtClean="0">
                          <a:latin typeface="Arial Narrow" pitchFamily="34" charset="0"/>
                        </a:rPr>
                        <a:t>2009</a:t>
                      </a:r>
                      <a:endParaRPr lang="es-AR" sz="1400" dirty="0">
                        <a:latin typeface="Arial Narrow" pitchFamily="34" charset="0"/>
                      </a:endParaRPr>
                    </a:p>
                  </a:txBody>
                  <a:tcPr/>
                </a:tc>
                <a:tc>
                  <a:txBody>
                    <a:bodyPr/>
                    <a:lstStyle/>
                    <a:p>
                      <a:pPr algn="ctr"/>
                      <a:r>
                        <a:rPr lang="es-ES" sz="1400" dirty="0" smtClean="0">
                          <a:latin typeface="Arial Narrow" pitchFamily="34" charset="0"/>
                        </a:rPr>
                        <a:t>2010</a:t>
                      </a:r>
                      <a:endParaRPr lang="es-AR" sz="1400" dirty="0">
                        <a:latin typeface="Arial Narrow" pitchFamily="34" charset="0"/>
                      </a:endParaRPr>
                    </a:p>
                  </a:txBody>
                  <a:tcPr/>
                </a:tc>
              </a:tr>
              <a:tr h="363696">
                <a:tc>
                  <a:txBody>
                    <a:bodyPr/>
                    <a:lstStyle/>
                    <a:p>
                      <a:r>
                        <a:rPr lang="es-AR" sz="1400" dirty="0" smtClean="0">
                          <a:latin typeface="Arial Narrow" pitchFamily="34" charset="0"/>
                        </a:rPr>
                        <a:t>ARGENTINA</a:t>
                      </a:r>
                      <a:endParaRPr lang="es-AR" sz="1400" dirty="0">
                        <a:latin typeface="Arial Narrow" pitchFamily="34" charset="0"/>
                      </a:endParaRPr>
                    </a:p>
                  </a:txBody>
                  <a:tcPr/>
                </a:tc>
                <a:tc>
                  <a:txBody>
                    <a:bodyPr/>
                    <a:lstStyle/>
                    <a:p>
                      <a:pPr algn="ctr"/>
                      <a:r>
                        <a:rPr lang="es-ES" sz="1400" dirty="0" smtClean="0">
                          <a:latin typeface="Arial Narrow" pitchFamily="34" charset="0"/>
                        </a:rPr>
                        <a:t>66,7</a:t>
                      </a:r>
                      <a:endParaRPr lang="es-AR" sz="1400" dirty="0">
                        <a:latin typeface="Arial Narrow" pitchFamily="34" charset="0"/>
                      </a:endParaRPr>
                    </a:p>
                  </a:txBody>
                  <a:tcPr/>
                </a:tc>
                <a:tc>
                  <a:txBody>
                    <a:bodyPr/>
                    <a:lstStyle/>
                    <a:p>
                      <a:pPr algn="ctr"/>
                      <a:r>
                        <a:rPr lang="es-ES" sz="1400" dirty="0" smtClean="0">
                          <a:latin typeface="Arial Narrow" pitchFamily="34" charset="0"/>
                        </a:rPr>
                        <a:t>68,7</a:t>
                      </a:r>
                      <a:endParaRPr lang="es-AR" sz="1400" dirty="0">
                        <a:latin typeface="Arial Narrow" pitchFamily="34" charset="0"/>
                      </a:endParaRPr>
                    </a:p>
                  </a:txBody>
                  <a:tcPr/>
                </a:tc>
                <a:tc>
                  <a:txBody>
                    <a:bodyPr/>
                    <a:lstStyle/>
                    <a:p>
                      <a:pPr algn="ctr"/>
                      <a:r>
                        <a:rPr lang="es-ES" sz="1400" dirty="0" smtClean="0">
                          <a:latin typeface="Arial Narrow" pitchFamily="34" charset="0"/>
                        </a:rPr>
                        <a:t>71,3</a:t>
                      </a:r>
                      <a:endParaRPr lang="es-AR" sz="1400" dirty="0">
                        <a:latin typeface="Arial Narrow" pitchFamily="34" charset="0"/>
                      </a:endParaRPr>
                    </a:p>
                  </a:txBody>
                  <a:tcPr/>
                </a:tc>
                <a:tc>
                  <a:txBody>
                    <a:bodyPr/>
                    <a:lstStyle/>
                    <a:p>
                      <a:pPr algn="ctr"/>
                      <a:r>
                        <a:rPr lang="es-ES" sz="1400" dirty="0" smtClean="0">
                          <a:latin typeface="Arial Narrow" pitchFamily="34" charset="0"/>
                        </a:rPr>
                        <a:t>74,8</a:t>
                      </a:r>
                      <a:endParaRPr lang="es-AR" sz="1400" dirty="0">
                        <a:latin typeface="Arial Narrow" pitchFamily="34" charset="0"/>
                      </a:endParaRPr>
                    </a:p>
                  </a:txBody>
                  <a:tcPr/>
                </a:tc>
              </a:tr>
              <a:tr h="363696">
                <a:tc>
                  <a:txBody>
                    <a:bodyPr/>
                    <a:lstStyle/>
                    <a:p>
                      <a:r>
                        <a:rPr lang="es-AR" sz="1400" dirty="0" smtClean="0">
                          <a:latin typeface="Arial Narrow" pitchFamily="34" charset="0"/>
                        </a:rPr>
                        <a:t>BOLIVIA</a:t>
                      </a:r>
                      <a:endParaRPr lang="es-AR" sz="1400" dirty="0">
                        <a:latin typeface="Arial Narrow" pitchFamily="34" charset="0"/>
                      </a:endParaRPr>
                    </a:p>
                  </a:txBody>
                  <a:tcPr/>
                </a:tc>
                <a:tc>
                  <a:txBody>
                    <a:bodyPr/>
                    <a:lstStyle/>
                    <a:p>
                      <a:pPr algn="ctr"/>
                      <a:r>
                        <a:rPr lang="es-ES" sz="1400" dirty="0" smtClean="0">
                          <a:latin typeface="Arial Narrow" pitchFamily="34" charset="0"/>
                        </a:rPr>
                        <a:t>37,7</a:t>
                      </a:r>
                      <a:endParaRPr lang="es-AR" sz="1400" dirty="0">
                        <a:latin typeface="Arial Narrow" pitchFamily="34" charset="0"/>
                      </a:endParaRPr>
                    </a:p>
                  </a:txBody>
                  <a:tcPr/>
                </a:tc>
                <a:tc>
                  <a:txBody>
                    <a:bodyPr/>
                    <a:lstStyle/>
                    <a:p>
                      <a:pPr algn="ctr"/>
                      <a:r>
                        <a:rPr lang="es-ES" sz="1400" dirty="0" smtClean="0">
                          <a:latin typeface="Arial Narrow" pitchFamily="34" charset="0"/>
                        </a:rPr>
                        <a:t>--</a:t>
                      </a:r>
                      <a:endParaRPr lang="es-AR" sz="1400" dirty="0">
                        <a:latin typeface="Arial Narrow" pitchFamily="34" charset="0"/>
                      </a:endParaRPr>
                    </a:p>
                  </a:txBody>
                  <a:tcPr/>
                </a:tc>
                <a:tc>
                  <a:txBody>
                    <a:bodyPr/>
                    <a:lstStyle/>
                    <a:p>
                      <a:pPr algn="ctr"/>
                      <a:r>
                        <a:rPr lang="es-ES" sz="1400" dirty="0" smtClean="0">
                          <a:latin typeface="Arial Narrow" pitchFamily="34" charset="0"/>
                        </a:rPr>
                        <a:t>--</a:t>
                      </a:r>
                      <a:endParaRPr lang="es-AR" sz="1400" dirty="0">
                        <a:latin typeface="Arial Narrow" pitchFamily="34" charset="0"/>
                      </a:endParaRPr>
                    </a:p>
                  </a:txBody>
                  <a:tcPr/>
                </a:tc>
                <a:tc>
                  <a:txBody>
                    <a:bodyPr/>
                    <a:lstStyle/>
                    <a:p>
                      <a:pPr algn="ctr"/>
                      <a:r>
                        <a:rPr lang="es-ES" sz="1400" dirty="0" smtClean="0">
                          <a:latin typeface="Arial Narrow" pitchFamily="34" charset="0"/>
                        </a:rPr>
                        <a:t>--</a:t>
                      </a:r>
                      <a:endParaRPr lang="es-AR" sz="1400" dirty="0">
                        <a:latin typeface="Arial Narrow" pitchFamily="34" charset="0"/>
                      </a:endParaRPr>
                    </a:p>
                  </a:txBody>
                  <a:tcPr/>
                </a:tc>
              </a:tr>
              <a:tr h="363696">
                <a:tc>
                  <a:txBody>
                    <a:bodyPr/>
                    <a:lstStyle/>
                    <a:p>
                      <a:r>
                        <a:rPr lang="es-AR" sz="1400" dirty="0" smtClean="0">
                          <a:latin typeface="Arial Narrow" pitchFamily="34" charset="0"/>
                        </a:rPr>
                        <a:t>BRASIL</a:t>
                      </a:r>
                      <a:endParaRPr lang="es-AR" sz="1400" dirty="0">
                        <a:latin typeface="Arial Narrow" pitchFamily="34" charset="0"/>
                      </a:endParaRPr>
                    </a:p>
                  </a:txBody>
                  <a:tcPr/>
                </a:tc>
                <a:tc>
                  <a:txBody>
                    <a:bodyPr/>
                    <a:lstStyle/>
                    <a:p>
                      <a:pPr algn="ctr"/>
                      <a:r>
                        <a:rPr lang="es-ES" sz="1400" dirty="0" smtClean="0">
                          <a:latin typeface="Arial Narrow" pitchFamily="34" charset="0"/>
                        </a:rPr>
                        <a:t>--</a:t>
                      </a:r>
                      <a:endParaRPr lang="es-AR" sz="1400" dirty="0">
                        <a:latin typeface="Arial Narrow" pitchFamily="34" charset="0"/>
                      </a:endParaRPr>
                    </a:p>
                  </a:txBody>
                  <a:tcPr/>
                </a:tc>
                <a:tc>
                  <a:txBody>
                    <a:bodyPr/>
                    <a:lstStyle/>
                    <a:p>
                      <a:pPr algn="ctr"/>
                      <a:r>
                        <a:rPr lang="es-ES" sz="1400" dirty="0" smtClean="0">
                          <a:latin typeface="Arial Narrow" pitchFamily="34" charset="0"/>
                        </a:rPr>
                        <a:t>26,9 *</a:t>
                      </a:r>
                      <a:endParaRPr lang="es-AR" sz="1400" dirty="0">
                        <a:latin typeface="Arial Narrow" pitchFamily="34" charset="0"/>
                      </a:endParaRPr>
                    </a:p>
                  </a:txBody>
                  <a:tcPr/>
                </a:tc>
                <a:tc>
                  <a:txBody>
                    <a:bodyPr/>
                    <a:lstStyle/>
                    <a:p>
                      <a:pPr algn="ctr"/>
                      <a:r>
                        <a:rPr lang="es-ES" sz="1400" dirty="0" smtClean="0">
                          <a:latin typeface="Arial Narrow" pitchFamily="34" charset="0"/>
                        </a:rPr>
                        <a:t>--</a:t>
                      </a:r>
                      <a:endParaRPr lang="es-AR" sz="1400" dirty="0">
                        <a:latin typeface="Arial Narrow" pitchFamily="34" charset="0"/>
                      </a:endParaRPr>
                    </a:p>
                  </a:txBody>
                  <a:tcPr/>
                </a:tc>
                <a:tc>
                  <a:txBody>
                    <a:bodyPr/>
                    <a:lstStyle/>
                    <a:p>
                      <a:pPr algn="ctr"/>
                      <a:r>
                        <a:rPr lang="es-ES" sz="1400" dirty="0" smtClean="0">
                          <a:latin typeface="Arial Narrow" pitchFamily="34" charset="0"/>
                        </a:rPr>
                        <a:t>27,0 *</a:t>
                      </a:r>
                      <a:endParaRPr lang="es-AR" sz="1400" dirty="0">
                        <a:latin typeface="Arial Narrow" pitchFamily="34" charset="0"/>
                      </a:endParaRPr>
                    </a:p>
                  </a:txBody>
                  <a:tcPr/>
                </a:tc>
              </a:tr>
              <a:tr h="363696">
                <a:tc>
                  <a:txBody>
                    <a:bodyPr/>
                    <a:lstStyle/>
                    <a:p>
                      <a:r>
                        <a:rPr lang="es-AR" sz="1400" dirty="0" smtClean="0">
                          <a:latin typeface="Arial Narrow" pitchFamily="34" charset="0"/>
                        </a:rPr>
                        <a:t>CHILE</a:t>
                      </a:r>
                      <a:endParaRPr lang="es-AR" sz="1400" dirty="0">
                        <a:latin typeface="Arial Narrow" pitchFamily="34" charset="0"/>
                      </a:endParaRPr>
                    </a:p>
                  </a:txBody>
                  <a:tcPr/>
                </a:tc>
                <a:tc>
                  <a:txBody>
                    <a:bodyPr/>
                    <a:lstStyle/>
                    <a:p>
                      <a:pPr algn="ctr"/>
                      <a:r>
                        <a:rPr lang="es-ES" sz="1400" dirty="0" smtClean="0">
                          <a:latin typeface="Arial Narrow" pitchFamily="34" charset="0"/>
                        </a:rPr>
                        <a:t>52,1</a:t>
                      </a:r>
                      <a:endParaRPr lang="es-AR" sz="1400" dirty="0">
                        <a:latin typeface="Arial Narrow" pitchFamily="34" charset="0"/>
                      </a:endParaRPr>
                    </a:p>
                  </a:txBody>
                  <a:tcPr/>
                </a:tc>
                <a:tc>
                  <a:txBody>
                    <a:bodyPr/>
                    <a:lstStyle/>
                    <a:p>
                      <a:pPr algn="ctr"/>
                      <a:r>
                        <a:rPr lang="es-ES" sz="1400" dirty="0" smtClean="0">
                          <a:latin typeface="Arial Narrow" pitchFamily="34" charset="0"/>
                        </a:rPr>
                        <a:t>54,9</a:t>
                      </a:r>
                      <a:endParaRPr lang="es-AR" sz="1400" dirty="0">
                        <a:latin typeface="Arial Narrow" pitchFamily="34" charset="0"/>
                      </a:endParaRPr>
                    </a:p>
                  </a:txBody>
                  <a:tcPr/>
                </a:tc>
                <a:tc>
                  <a:txBody>
                    <a:bodyPr/>
                    <a:lstStyle/>
                    <a:p>
                      <a:pPr algn="ctr"/>
                      <a:r>
                        <a:rPr lang="es-ES" sz="1400" dirty="0" smtClean="0">
                          <a:latin typeface="Arial Narrow" pitchFamily="34" charset="0"/>
                        </a:rPr>
                        <a:t>59,0</a:t>
                      </a:r>
                      <a:endParaRPr lang="es-AR" sz="1400" dirty="0">
                        <a:latin typeface="Arial Narrow" pitchFamily="34" charset="0"/>
                      </a:endParaRPr>
                    </a:p>
                  </a:txBody>
                  <a:tcPr/>
                </a:tc>
                <a:tc>
                  <a:txBody>
                    <a:bodyPr/>
                    <a:lstStyle/>
                    <a:p>
                      <a:pPr algn="ctr"/>
                      <a:r>
                        <a:rPr lang="es-ES" sz="1400" dirty="0" smtClean="0">
                          <a:latin typeface="Arial Narrow" pitchFamily="34" charset="0"/>
                        </a:rPr>
                        <a:t>65,9</a:t>
                      </a:r>
                      <a:endParaRPr lang="es-AR" sz="1400" dirty="0">
                        <a:latin typeface="Arial Narrow" pitchFamily="34" charset="0"/>
                      </a:endParaRPr>
                    </a:p>
                  </a:txBody>
                  <a:tcPr/>
                </a:tc>
              </a:tr>
              <a:tr h="363696">
                <a:tc>
                  <a:txBody>
                    <a:bodyPr/>
                    <a:lstStyle/>
                    <a:p>
                      <a:r>
                        <a:rPr lang="es-AR" sz="1400" dirty="0" smtClean="0">
                          <a:latin typeface="Arial Narrow" pitchFamily="34" charset="0"/>
                        </a:rPr>
                        <a:t>COLOMBIA</a:t>
                      </a:r>
                      <a:endParaRPr lang="es-AR" sz="1400" dirty="0">
                        <a:latin typeface="Arial Narrow" pitchFamily="34" charset="0"/>
                      </a:endParaRPr>
                    </a:p>
                  </a:txBody>
                  <a:tcPr/>
                </a:tc>
                <a:tc>
                  <a:txBody>
                    <a:bodyPr/>
                    <a:lstStyle/>
                    <a:p>
                      <a:pPr algn="ctr"/>
                      <a:r>
                        <a:rPr lang="es-ES" sz="1400" dirty="0" smtClean="0">
                          <a:latin typeface="Arial Narrow" pitchFamily="34" charset="0"/>
                        </a:rPr>
                        <a:t>33,0</a:t>
                      </a:r>
                      <a:endParaRPr lang="es-AR" sz="1400" dirty="0">
                        <a:latin typeface="Arial Narrow" pitchFamily="34" charset="0"/>
                      </a:endParaRPr>
                    </a:p>
                  </a:txBody>
                  <a:tcPr/>
                </a:tc>
                <a:tc>
                  <a:txBody>
                    <a:bodyPr/>
                    <a:lstStyle/>
                    <a:p>
                      <a:pPr algn="ctr"/>
                      <a:r>
                        <a:rPr lang="es-ES" sz="1400" dirty="0" smtClean="0">
                          <a:latin typeface="Arial Narrow" pitchFamily="34" charset="0"/>
                        </a:rPr>
                        <a:t>35,4</a:t>
                      </a:r>
                      <a:endParaRPr lang="es-AR" sz="1400" dirty="0">
                        <a:latin typeface="Arial Narrow" pitchFamily="34" charset="0"/>
                      </a:endParaRPr>
                    </a:p>
                  </a:txBody>
                  <a:tcPr/>
                </a:tc>
                <a:tc>
                  <a:txBody>
                    <a:bodyPr/>
                    <a:lstStyle/>
                    <a:p>
                      <a:pPr algn="ctr"/>
                      <a:r>
                        <a:rPr lang="es-ES" sz="1400" dirty="0" smtClean="0">
                          <a:latin typeface="Arial Narrow" pitchFamily="34" charset="0"/>
                        </a:rPr>
                        <a:t>37,0</a:t>
                      </a:r>
                      <a:endParaRPr lang="es-AR" sz="1400" dirty="0">
                        <a:latin typeface="Arial Narrow" pitchFamily="34" charset="0"/>
                      </a:endParaRPr>
                    </a:p>
                  </a:txBody>
                  <a:tcPr/>
                </a:tc>
                <a:tc>
                  <a:txBody>
                    <a:bodyPr/>
                    <a:lstStyle/>
                    <a:p>
                      <a:pPr algn="ctr"/>
                      <a:r>
                        <a:rPr lang="es-ES" sz="1400" dirty="0" smtClean="0">
                          <a:latin typeface="Arial Narrow" pitchFamily="34" charset="0"/>
                        </a:rPr>
                        <a:t>39,0</a:t>
                      </a:r>
                      <a:endParaRPr lang="es-AR" sz="1400" dirty="0">
                        <a:latin typeface="Arial Narrow" pitchFamily="34" charset="0"/>
                      </a:endParaRPr>
                    </a:p>
                  </a:txBody>
                  <a:tcPr/>
                </a:tc>
              </a:tr>
              <a:tr h="363696">
                <a:tc>
                  <a:txBody>
                    <a:bodyPr/>
                    <a:lstStyle/>
                    <a:p>
                      <a:r>
                        <a:rPr lang="es-AR" sz="1400" dirty="0" smtClean="0">
                          <a:latin typeface="Arial Narrow" pitchFamily="34" charset="0"/>
                        </a:rPr>
                        <a:t>MEXICO</a:t>
                      </a:r>
                      <a:endParaRPr lang="es-AR" sz="1400" dirty="0">
                        <a:latin typeface="Arial Narrow" pitchFamily="34" charset="0"/>
                      </a:endParaRPr>
                    </a:p>
                  </a:txBody>
                  <a:tcPr/>
                </a:tc>
                <a:tc>
                  <a:txBody>
                    <a:bodyPr/>
                    <a:lstStyle/>
                    <a:p>
                      <a:pPr algn="ctr"/>
                      <a:r>
                        <a:rPr lang="es-ES" sz="1400" dirty="0" smtClean="0">
                          <a:latin typeface="Arial Narrow" pitchFamily="34" charset="0"/>
                        </a:rPr>
                        <a:t>24,4</a:t>
                      </a:r>
                      <a:endParaRPr lang="es-AR" sz="1400" dirty="0">
                        <a:latin typeface="Arial Narrow" pitchFamily="34" charset="0"/>
                      </a:endParaRPr>
                    </a:p>
                  </a:txBody>
                  <a:tcPr/>
                </a:tc>
                <a:tc>
                  <a:txBody>
                    <a:bodyPr/>
                    <a:lstStyle/>
                    <a:p>
                      <a:pPr algn="ctr"/>
                      <a:r>
                        <a:rPr lang="es-ES" sz="1400" dirty="0" smtClean="0">
                          <a:latin typeface="Arial Narrow" pitchFamily="34" charset="0"/>
                        </a:rPr>
                        <a:t>25,1</a:t>
                      </a:r>
                      <a:endParaRPr lang="es-AR" sz="1400" dirty="0">
                        <a:latin typeface="Arial Narrow" pitchFamily="34" charset="0"/>
                      </a:endParaRPr>
                    </a:p>
                  </a:txBody>
                  <a:tcPr/>
                </a:tc>
                <a:tc>
                  <a:txBody>
                    <a:bodyPr/>
                    <a:lstStyle/>
                    <a:p>
                      <a:pPr algn="ctr"/>
                      <a:r>
                        <a:rPr lang="es-ES" sz="1400" dirty="0" smtClean="0">
                          <a:latin typeface="Arial Narrow" pitchFamily="34" charset="0"/>
                        </a:rPr>
                        <a:t>25,7</a:t>
                      </a:r>
                      <a:endParaRPr lang="es-AR" sz="1400" dirty="0">
                        <a:latin typeface="Arial Narrow" pitchFamily="34" charset="0"/>
                      </a:endParaRPr>
                    </a:p>
                  </a:txBody>
                  <a:tcPr/>
                </a:tc>
                <a:tc>
                  <a:txBody>
                    <a:bodyPr/>
                    <a:lstStyle/>
                    <a:p>
                      <a:pPr algn="ctr"/>
                      <a:r>
                        <a:rPr lang="es-ES" sz="1400" dirty="0" smtClean="0">
                          <a:latin typeface="Arial Narrow" pitchFamily="34" charset="0"/>
                        </a:rPr>
                        <a:t>26,7</a:t>
                      </a:r>
                      <a:endParaRPr lang="es-AR" sz="1400" dirty="0">
                        <a:latin typeface="Arial Narrow" pitchFamily="34" charset="0"/>
                      </a:endParaRPr>
                    </a:p>
                  </a:txBody>
                  <a:tcPr/>
                </a:tc>
              </a:tr>
              <a:tr h="363696">
                <a:tc>
                  <a:txBody>
                    <a:bodyPr/>
                    <a:lstStyle/>
                    <a:p>
                      <a:r>
                        <a:rPr lang="es-AR" sz="1400" dirty="0" smtClean="0">
                          <a:latin typeface="Arial Narrow" pitchFamily="34" charset="0"/>
                        </a:rPr>
                        <a:t>URUGUAY</a:t>
                      </a:r>
                      <a:endParaRPr lang="es-AR" sz="1400" dirty="0">
                        <a:latin typeface="Arial Narrow" pitchFamily="34" charset="0"/>
                      </a:endParaRPr>
                    </a:p>
                  </a:txBody>
                  <a:tcPr/>
                </a:tc>
                <a:tc>
                  <a:txBody>
                    <a:bodyPr/>
                    <a:lstStyle/>
                    <a:p>
                      <a:pPr algn="ctr"/>
                      <a:r>
                        <a:rPr lang="es-ES" sz="1400" dirty="0" smtClean="0">
                          <a:latin typeface="Arial Narrow" pitchFamily="34" charset="0"/>
                        </a:rPr>
                        <a:t>63,7</a:t>
                      </a:r>
                      <a:endParaRPr lang="es-AR" sz="1400" dirty="0">
                        <a:latin typeface="Arial Narrow" pitchFamily="34" charset="0"/>
                      </a:endParaRPr>
                    </a:p>
                  </a:txBody>
                  <a:tcPr/>
                </a:tc>
                <a:tc>
                  <a:txBody>
                    <a:bodyPr/>
                    <a:lstStyle/>
                    <a:p>
                      <a:pPr algn="ctr"/>
                      <a:r>
                        <a:rPr lang="es-ES" sz="1400" dirty="0" smtClean="0">
                          <a:latin typeface="Arial Narrow" pitchFamily="34" charset="0"/>
                        </a:rPr>
                        <a:t>64,6</a:t>
                      </a:r>
                      <a:endParaRPr lang="es-AR" sz="1400" dirty="0">
                        <a:latin typeface="Arial Narrow" pitchFamily="34" charset="0"/>
                      </a:endParaRPr>
                    </a:p>
                  </a:txBody>
                  <a:tcPr/>
                </a:tc>
                <a:tc>
                  <a:txBody>
                    <a:bodyPr/>
                    <a:lstStyle/>
                    <a:p>
                      <a:pPr algn="ctr"/>
                      <a:r>
                        <a:rPr lang="es-ES" sz="1400" dirty="0" smtClean="0">
                          <a:latin typeface="Arial Narrow" pitchFamily="34" charset="0"/>
                        </a:rPr>
                        <a:t>63,2</a:t>
                      </a:r>
                      <a:endParaRPr lang="es-AR" sz="1400" dirty="0">
                        <a:latin typeface="Arial Narrow" pitchFamily="34" charset="0"/>
                      </a:endParaRPr>
                    </a:p>
                  </a:txBody>
                  <a:tcPr/>
                </a:tc>
                <a:tc>
                  <a:txBody>
                    <a:bodyPr/>
                    <a:lstStyle/>
                    <a:p>
                      <a:pPr algn="ctr"/>
                      <a:r>
                        <a:rPr lang="es-ES" sz="1400" dirty="0" smtClean="0">
                          <a:latin typeface="Arial Narrow" pitchFamily="34" charset="0"/>
                        </a:rPr>
                        <a:t>63,2</a:t>
                      </a:r>
                      <a:endParaRPr lang="es-AR" sz="1400" dirty="0">
                        <a:latin typeface="Arial Narrow" pitchFamily="34" charset="0"/>
                      </a:endParaRPr>
                    </a:p>
                  </a:txBody>
                  <a:tcPr/>
                </a:tc>
              </a:tr>
              <a:tr h="363696">
                <a:tc>
                  <a:txBody>
                    <a:bodyPr/>
                    <a:lstStyle/>
                    <a:p>
                      <a:r>
                        <a:rPr lang="es-AR" sz="1400" dirty="0" smtClean="0">
                          <a:latin typeface="Arial Narrow" pitchFamily="34" charset="0"/>
                        </a:rPr>
                        <a:t>VENEZUELA</a:t>
                      </a:r>
                      <a:endParaRPr lang="es-AR" sz="1400" dirty="0">
                        <a:latin typeface="Arial Narrow" pitchFamily="34" charset="0"/>
                      </a:endParaRPr>
                    </a:p>
                  </a:txBody>
                  <a:tcPr/>
                </a:tc>
                <a:tc>
                  <a:txBody>
                    <a:bodyPr/>
                    <a:lstStyle/>
                    <a:p>
                      <a:pPr algn="ctr"/>
                      <a:r>
                        <a:rPr lang="es-ES" sz="1400" dirty="0" smtClean="0">
                          <a:latin typeface="Arial Narrow" pitchFamily="34" charset="0"/>
                        </a:rPr>
                        <a:t>--</a:t>
                      </a:r>
                      <a:endParaRPr lang="es-AR" sz="1400" dirty="0">
                        <a:latin typeface="Arial Narrow" pitchFamily="34" charset="0"/>
                      </a:endParaRPr>
                    </a:p>
                  </a:txBody>
                  <a:tcPr/>
                </a:tc>
                <a:tc>
                  <a:txBody>
                    <a:bodyPr/>
                    <a:lstStyle/>
                    <a:p>
                      <a:pPr algn="ctr"/>
                      <a:r>
                        <a:rPr lang="es-ES" sz="1400" dirty="0" smtClean="0">
                          <a:latin typeface="Arial Narrow" pitchFamily="34" charset="0"/>
                        </a:rPr>
                        <a:t>78,1</a:t>
                      </a:r>
                      <a:endParaRPr lang="es-AR" sz="1400" dirty="0">
                        <a:latin typeface="Arial Narrow" pitchFamily="34" charset="0"/>
                      </a:endParaRPr>
                    </a:p>
                  </a:txBody>
                  <a:tcPr/>
                </a:tc>
                <a:tc>
                  <a:txBody>
                    <a:bodyPr/>
                    <a:lstStyle/>
                    <a:p>
                      <a:pPr algn="ctr"/>
                      <a:r>
                        <a:rPr lang="es-ES" sz="1400" dirty="0" smtClean="0">
                          <a:latin typeface="Arial Narrow" pitchFamily="34" charset="0"/>
                        </a:rPr>
                        <a:t>77,9</a:t>
                      </a:r>
                      <a:endParaRPr lang="es-AR" sz="1400" dirty="0">
                        <a:latin typeface="Arial Narrow" pitchFamily="34" charset="0"/>
                      </a:endParaRPr>
                    </a:p>
                  </a:txBody>
                  <a:tcPr/>
                </a:tc>
                <a:tc>
                  <a:txBody>
                    <a:bodyPr/>
                    <a:lstStyle/>
                    <a:p>
                      <a:pPr algn="ctr"/>
                      <a:r>
                        <a:rPr lang="es-ES" sz="1400" dirty="0" smtClean="0">
                          <a:latin typeface="Arial Narrow" pitchFamily="34" charset="0"/>
                        </a:rPr>
                        <a:t>--</a:t>
                      </a:r>
                      <a:endParaRPr lang="es-AR" sz="1400" dirty="0">
                        <a:latin typeface="Arial Narrow" pitchFamily="34" charset="0"/>
                      </a:endParaRPr>
                    </a:p>
                  </a:txBody>
                  <a:tcPr/>
                </a:tc>
              </a:tr>
              <a:tr h="363696">
                <a:tc gridSpan="5">
                  <a:txBody>
                    <a:bodyPr/>
                    <a:lstStyle/>
                    <a:p>
                      <a:r>
                        <a:rPr lang="es-ES" sz="1000" dirty="0" smtClean="0">
                          <a:latin typeface="Arial Narrow" pitchFamily="34" charset="0"/>
                        </a:rPr>
                        <a:t>Fuente: CEPAL</a:t>
                      </a:r>
                      <a:r>
                        <a:rPr lang="es-ES" sz="1000" baseline="0" dirty="0" smtClean="0">
                          <a:latin typeface="Arial Narrow" pitchFamily="34" charset="0"/>
                        </a:rPr>
                        <a:t>  Anuario estadístico de América Latina y el Caribe 2013</a:t>
                      </a:r>
                      <a:endParaRPr lang="es-ES" sz="1000" dirty="0" smtClean="0">
                        <a:latin typeface="Arial Narrow" pitchFamily="34" charset="0"/>
                      </a:endParaRPr>
                    </a:p>
                    <a:p>
                      <a:r>
                        <a:rPr lang="es-ES" sz="1000" dirty="0" smtClean="0">
                          <a:latin typeface="Arial Narrow" pitchFamily="34" charset="0"/>
                        </a:rPr>
                        <a:t>* INEP</a:t>
                      </a:r>
                      <a:endParaRPr lang="es-AR" sz="1000" dirty="0">
                        <a:latin typeface="Arial Narrow" pitchFamily="34" charset="0"/>
                      </a:endParaRPr>
                    </a:p>
                  </a:txBody>
                  <a:tcPr/>
                </a:tc>
                <a:tc hMerge="1">
                  <a:txBody>
                    <a:bodyPr/>
                    <a:lstStyle/>
                    <a:p>
                      <a:pPr algn="ctr"/>
                      <a:endParaRPr lang="es-AR" sz="1400" dirty="0">
                        <a:latin typeface="Arial Narrow" pitchFamily="34" charset="0"/>
                      </a:endParaRPr>
                    </a:p>
                  </a:txBody>
                  <a:tcPr/>
                </a:tc>
                <a:tc hMerge="1">
                  <a:txBody>
                    <a:bodyPr/>
                    <a:lstStyle/>
                    <a:p>
                      <a:pPr algn="ctr"/>
                      <a:endParaRPr lang="es-AR" sz="1400" dirty="0">
                        <a:latin typeface="Arial Narrow" pitchFamily="34" charset="0"/>
                      </a:endParaRPr>
                    </a:p>
                  </a:txBody>
                  <a:tcPr/>
                </a:tc>
                <a:tc hMerge="1">
                  <a:txBody>
                    <a:bodyPr/>
                    <a:lstStyle/>
                    <a:p>
                      <a:pPr algn="ctr"/>
                      <a:endParaRPr lang="es-AR" sz="1400" dirty="0">
                        <a:latin typeface="Arial Narrow" pitchFamily="34" charset="0"/>
                      </a:endParaRPr>
                    </a:p>
                  </a:txBody>
                  <a:tcPr/>
                </a:tc>
                <a:tc hMerge="1">
                  <a:txBody>
                    <a:bodyPr/>
                    <a:lstStyle/>
                    <a:p>
                      <a:pPr algn="ctr"/>
                      <a:endParaRPr lang="es-AR" sz="1400" dirty="0">
                        <a:latin typeface="Arial Narrow" pitchFamily="34" charset="0"/>
                      </a:endParaRPr>
                    </a:p>
                  </a:txBody>
                  <a:tcPr/>
                </a:tc>
              </a:tr>
            </a:tbl>
          </a:graphicData>
        </a:graphic>
      </p:graphicFrame>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1 Título"/>
          <p:cNvSpPr>
            <a:spLocks noGrp="1"/>
          </p:cNvSpPr>
          <p:nvPr>
            <p:ph type="title"/>
          </p:nvPr>
        </p:nvSpPr>
        <p:spPr>
          <a:xfrm>
            <a:off x="1150938" y="785813"/>
            <a:ext cx="7793037" cy="890587"/>
          </a:xfrm>
        </p:spPr>
        <p:txBody>
          <a:bodyPr/>
          <a:lstStyle/>
          <a:p>
            <a:pPr eaLnBrk="1" hangingPunct="1"/>
            <a:r>
              <a:rPr lang="es-ES" sz="2400" b="1" dirty="0" smtClean="0">
                <a:solidFill>
                  <a:schemeClr val="tx1"/>
                </a:solidFill>
                <a:latin typeface="Arial Narrow" pitchFamily="34" charset="0"/>
              </a:rPr>
              <a:t>La expansión matricular coexiste con un bajo nivel de graduación </a:t>
            </a:r>
            <a:endParaRPr lang="es-AR" sz="2400" b="1" dirty="0" smtClean="0">
              <a:solidFill>
                <a:schemeClr val="tx1"/>
              </a:solidFill>
              <a:latin typeface="Arial Narrow" pitchFamily="34" charset="0"/>
            </a:endParaRPr>
          </a:p>
        </p:txBody>
      </p:sp>
      <p:graphicFrame>
        <p:nvGraphicFramePr>
          <p:cNvPr id="4" name="3 Marcador de contenido"/>
          <p:cNvGraphicFramePr>
            <a:graphicFrameLocks noGrp="1"/>
          </p:cNvGraphicFramePr>
          <p:nvPr>
            <p:ph idx="1"/>
          </p:nvPr>
        </p:nvGraphicFramePr>
        <p:xfrm>
          <a:off x="1071563" y="2071688"/>
          <a:ext cx="7286680" cy="3639024"/>
        </p:xfrm>
        <a:graphic>
          <a:graphicData uri="http://schemas.openxmlformats.org/drawingml/2006/table">
            <a:tbl>
              <a:tblPr firstRow="1" bandRow="1">
                <a:tableStyleId>{5C22544A-7EE6-4342-B048-85BDC9FD1C3A}</a:tableStyleId>
              </a:tblPr>
              <a:tblGrid>
                <a:gridCol w="1821670"/>
                <a:gridCol w="1821670"/>
                <a:gridCol w="1821670"/>
                <a:gridCol w="1821670"/>
              </a:tblGrid>
              <a:tr h="363696">
                <a:tc gridSpan="4">
                  <a:txBody>
                    <a:bodyPr/>
                    <a:lstStyle/>
                    <a:p>
                      <a:pPr algn="ctr"/>
                      <a:r>
                        <a:rPr lang="es-AR" sz="1600" b="0" baseline="0" dirty="0" smtClean="0">
                          <a:solidFill>
                            <a:schemeClr val="tx1"/>
                          </a:solidFill>
                          <a:latin typeface="Arial Narrow" pitchFamily="34" charset="0"/>
                        </a:rPr>
                        <a:t>Tasa de Graduación Educación Superior 2007</a:t>
                      </a:r>
                      <a:endParaRPr lang="es-AR" sz="1600" b="0" dirty="0">
                        <a:solidFill>
                          <a:schemeClr val="tx1"/>
                        </a:solidFill>
                        <a:latin typeface="Arial Narrow" pitchFamily="34" charset="0"/>
                      </a:endParaRPr>
                    </a:p>
                  </a:txBody>
                  <a:tcPr/>
                </a:tc>
                <a:tc hMerge="1">
                  <a:txBody>
                    <a:bodyPr/>
                    <a:lstStyle/>
                    <a:p>
                      <a:endParaRPr lang="es-AR" dirty="0"/>
                    </a:p>
                  </a:txBody>
                  <a:tcPr/>
                </a:tc>
                <a:tc hMerge="1">
                  <a:txBody>
                    <a:bodyPr/>
                    <a:lstStyle/>
                    <a:p>
                      <a:endParaRPr lang="es-AR" dirty="0"/>
                    </a:p>
                  </a:txBody>
                  <a:tcPr/>
                </a:tc>
                <a:tc hMerge="1">
                  <a:txBody>
                    <a:bodyPr/>
                    <a:lstStyle/>
                    <a:p>
                      <a:endParaRPr lang="es-AR" dirty="0"/>
                    </a:p>
                  </a:txBody>
                  <a:tcPr/>
                </a:tc>
              </a:tr>
              <a:tr h="363696">
                <a:tc>
                  <a:txBody>
                    <a:bodyPr/>
                    <a:lstStyle/>
                    <a:p>
                      <a:r>
                        <a:rPr lang="es-AR" sz="1400" dirty="0" smtClean="0">
                          <a:latin typeface="Arial Narrow" pitchFamily="34" charset="0"/>
                        </a:rPr>
                        <a:t>ARGENTINA</a:t>
                      </a:r>
                      <a:endParaRPr lang="es-AR" sz="1400" dirty="0">
                        <a:latin typeface="Arial Narrow" pitchFamily="34" charset="0"/>
                      </a:endParaRPr>
                    </a:p>
                  </a:txBody>
                  <a:tcPr/>
                </a:tc>
                <a:tc>
                  <a:txBody>
                    <a:bodyPr/>
                    <a:lstStyle/>
                    <a:p>
                      <a:pPr algn="ctr"/>
                      <a:r>
                        <a:rPr lang="es-ES" sz="1400" dirty="0" smtClean="0">
                          <a:latin typeface="Arial Narrow" pitchFamily="34" charset="0"/>
                        </a:rPr>
                        <a:t>14 %</a:t>
                      </a:r>
                      <a:endParaRPr lang="es-AR" sz="1400" dirty="0">
                        <a:latin typeface="Arial Narrow" pitchFamily="34" charset="0"/>
                      </a:endParaRPr>
                    </a:p>
                  </a:txBody>
                  <a:tcPr/>
                </a:tc>
                <a:tc>
                  <a:txBody>
                    <a:bodyPr/>
                    <a:lstStyle/>
                    <a:p>
                      <a:pPr algn="l"/>
                      <a:r>
                        <a:rPr lang="es-ES" sz="1400" dirty="0" smtClean="0">
                          <a:latin typeface="Arial Narrow" pitchFamily="34" charset="0"/>
                        </a:rPr>
                        <a:t>AUSTRALIA</a:t>
                      </a:r>
                      <a:endParaRPr lang="es-AR" sz="1400" dirty="0">
                        <a:latin typeface="Arial Narrow" pitchFamily="34" charset="0"/>
                      </a:endParaRPr>
                    </a:p>
                  </a:txBody>
                  <a:tcPr/>
                </a:tc>
                <a:tc>
                  <a:txBody>
                    <a:bodyPr/>
                    <a:lstStyle/>
                    <a:p>
                      <a:pPr algn="ctr"/>
                      <a:r>
                        <a:rPr lang="es-ES" sz="1400" dirty="0" smtClean="0">
                          <a:latin typeface="Arial Narrow" pitchFamily="34" charset="0"/>
                        </a:rPr>
                        <a:t>66 %</a:t>
                      </a:r>
                      <a:endParaRPr lang="es-AR" sz="1400" dirty="0">
                        <a:latin typeface="Arial Narrow" pitchFamily="34" charset="0"/>
                      </a:endParaRPr>
                    </a:p>
                  </a:txBody>
                  <a:tcPr/>
                </a:tc>
              </a:tr>
              <a:tr h="363696">
                <a:tc>
                  <a:txBody>
                    <a:bodyPr/>
                    <a:lstStyle/>
                    <a:p>
                      <a:r>
                        <a:rPr lang="es-AR" sz="1400" dirty="0" smtClean="0">
                          <a:latin typeface="Arial Narrow" pitchFamily="34" charset="0"/>
                        </a:rPr>
                        <a:t>BRASIL</a:t>
                      </a:r>
                      <a:endParaRPr lang="es-AR" sz="1400" dirty="0">
                        <a:latin typeface="Arial Narrow" pitchFamily="34" charset="0"/>
                      </a:endParaRPr>
                    </a:p>
                  </a:txBody>
                  <a:tcPr/>
                </a:tc>
                <a:tc>
                  <a:txBody>
                    <a:bodyPr/>
                    <a:lstStyle/>
                    <a:p>
                      <a:pPr algn="ctr"/>
                      <a:r>
                        <a:rPr lang="es-ES" sz="1400" dirty="0" smtClean="0">
                          <a:latin typeface="Arial Narrow" pitchFamily="34" charset="0"/>
                        </a:rPr>
                        <a:t>19 %</a:t>
                      </a:r>
                      <a:endParaRPr lang="es-AR" sz="1400" dirty="0">
                        <a:latin typeface="Arial Narrow" pitchFamily="34" charset="0"/>
                      </a:endParaRPr>
                    </a:p>
                  </a:txBody>
                  <a:tcPr/>
                </a:tc>
                <a:tc>
                  <a:txBody>
                    <a:bodyPr/>
                    <a:lstStyle/>
                    <a:p>
                      <a:pPr algn="l"/>
                      <a:r>
                        <a:rPr lang="es-ES" sz="1400" dirty="0" smtClean="0">
                          <a:latin typeface="Arial Narrow" pitchFamily="34" charset="0"/>
                        </a:rPr>
                        <a:t>FINLANDIA</a:t>
                      </a:r>
                      <a:endParaRPr lang="es-AR" sz="1400" dirty="0">
                        <a:latin typeface="Arial Narrow" pitchFamily="34" charset="0"/>
                      </a:endParaRPr>
                    </a:p>
                  </a:txBody>
                  <a:tcPr/>
                </a:tc>
                <a:tc>
                  <a:txBody>
                    <a:bodyPr/>
                    <a:lstStyle/>
                    <a:p>
                      <a:pPr algn="ctr"/>
                      <a:r>
                        <a:rPr lang="es-ES" sz="1400" dirty="0" smtClean="0">
                          <a:latin typeface="Arial Narrow" pitchFamily="34" charset="0"/>
                        </a:rPr>
                        <a:t>56 %</a:t>
                      </a:r>
                      <a:endParaRPr lang="es-AR" sz="1400" dirty="0">
                        <a:latin typeface="Arial Narrow" pitchFamily="34" charset="0"/>
                      </a:endParaRPr>
                    </a:p>
                  </a:txBody>
                  <a:tcPr/>
                </a:tc>
              </a:tr>
              <a:tr h="363696">
                <a:tc>
                  <a:txBody>
                    <a:bodyPr/>
                    <a:lstStyle/>
                    <a:p>
                      <a:r>
                        <a:rPr lang="es-AR" sz="1400" dirty="0" smtClean="0">
                          <a:latin typeface="Arial Narrow" pitchFamily="34" charset="0"/>
                        </a:rPr>
                        <a:t>CHILE</a:t>
                      </a:r>
                      <a:endParaRPr lang="es-AR" sz="1400" dirty="0">
                        <a:latin typeface="Arial Narrow" pitchFamily="34" charset="0"/>
                      </a:endParaRPr>
                    </a:p>
                  </a:txBody>
                  <a:tcPr/>
                </a:tc>
                <a:tc>
                  <a:txBody>
                    <a:bodyPr/>
                    <a:lstStyle/>
                    <a:p>
                      <a:pPr algn="ctr"/>
                      <a:r>
                        <a:rPr lang="es-ES" sz="1400" dirty="0" smtClean="0">
                          <a:latin typeface="Arial Narrow" pitchFamily="34" charset="0"/>
                        </a:rPr>
                        <a:t>15 %</a:t>
                      </a:r>
                      <a:endParaRPr lang="es-AR" sz="1400" dirty="0">
                        <a:latin typeface="Arial Narrow" pitchFamily="34" charset="0"/>
                      </a:endParaRPr>
                    </a:p>
                  </a:txBody>
                  <a:tcPr/>
                </a:tc>
                <a:tc>
                  <a:txBody>
                    <a:bodyPr/>
                    <a:lstStyle/>
                    <a:p>
                      <a:pPr algn="l"/>
                      <a:r>
                        <a:rPr lang="es-ES" sz="1400" dirty="0" smtClean="0">
                          <a:latin typeface="Arial Narrow" pitchFamily="34" charset="0"/>
                        </a:rPr>
                        <a:t>ITALIA</a:t>
                      </a:r>
                      <a:endParaRPr lang="es-AR" sz="1400" dirty="0">
                        <a:latin typeface="Arial Narrow" pitchFamily="34" charset="0"/>
                      </a:endParaRPr>
                    </a:p>
                  </a:txBody>
                  <a:tcPr/>
                </a:tc>
                <a:tc>
                  <a:txBody>
                    <a:bodyPr/>
                    <a:lstStyle/>
                    <a:p>
                      <a:pPr algn="ctr"/>
                      <a:r>
                        <a:rPr lang="es-ES" sz="1400" dirty="0" smtClean="0">
                          <a:latin typeface="Arial Narrow" pitchFamily="34" charset="0"/>
                        </a:rPr>
                        <a:t>42 %</a:t>
                      </a:r>
                      <a:endParaRPr lang="es-AR" sz="1400" dirty="0">
                        <a:latin typeface="Arial Narrow" pitchFamily="34" charset="0"/>
                      </a:endParaRPr>
                    </a:p>
                  </a:txBody>
                  <a:tcPr/>
                </a:tc>
              </a:tr>
              <a:tr h="363696">
                <a:tc>
                  <a:txBody>
                    <a:bodyPr/>
                    <a:lstStyle/>
                    <a:p>
                      <a:r>
                        <a:rPr lang="es-AR" sz="1400" dirty="0" smtClean="0">
                          <a:latin typeface="Arial Narrow" pitchFamily="34" charset="0"/>
                        </a:rPr>
                        <a:t>COLOMBIA</a:t>
                      </a:r>
                      <a:endParaRPr lang="es-AR" sz="1400" dirty="0">
                        <a:latin typeface="Arial Narrow" pitchFamily="34" charset="0"/>
                      </a:endParaRPr>
                    </a:p>
                  </a:txBody>
                  <a:tcPr/>
                </a:tc>
                <a:tc>
                  <a:txBody>
                    <a:bodyPr/>
                    <a:lstStyle/>
                    <a:p>
                      <a:pPr algn="ctr"/>
                      <a:r>
                        <a:rPr lang="es-ES" sz="1400" dirty="0" smtClean="0">
                          <a:latin typeface="Arial Narrow" pitchFamily="34" charset="0"/>
                        </a:rPr>
                        <a:t>11 %</a:t>
                      </a:r>
                      <a:endParaRPr lang="es-AR" sz="1400" dirty="0">
                        <a:latin typeface="Arial Narrow" pitchFamily="34" charset="0"/>
                      </a:endParaRPr>
                    </a:p>
                  </a:txBody>
                  <a:tcPr/>
                </a:tc>
                <a:tc>
                  <a:txBody>
                    <a:bodyPr/>
                    <a:lstStyle/>
                    <a:p>
                      <a:pPr algn="l"/>
                      <a:r>
                        <a:rPr lang="es-ES" sz="1400" dirty="0" smtClean="0">
                          <a:latin typeface="Arial Narrow" pitchFamily="34" charset="0"/>
                        </a:rPr>
                        <a:t>JAPON</a:t>
                      </a:r>
                      <a:endParaRPr lang="es-AR" sz="1400" dirty="0">
                        <a:latin typeface="Arial Narrow" pitchFamily="34" charset="0"/>
                      </a:endParaRPr>
                    </a:p>
                  </a:txBody>
                  <a:tcPr/>
                </a:tc>
                <a:tc>
                  <a:txBody>
                    <a:bodyPr/>
                    <a:lstStyle/>
                    <a:p>
                      <a:pPr algn="ctr"/>
                      <a:r>
                        <a:rPr lang="es-ES" sz="1400" dirty="0" smtClean="0">
                          <a:latin typeface="Arial Narrow" pitchFamily="34" charset="0"/>
                        </a:rPr>
                        <a:t>41 %</a:t>
                      </a:r>
                      <a:endParaRPr lang="es-AR" sz="1400" dirty="0">
                        <a:latin typeface="Arial Narrow" pitchFamily="34" charset="0"/>
                      </a:endParaRPr>
                    </a:p>
                  </a:txBody>
                  <a:tcPr/>
                </a:tc>
              </a:tr>
              <a:tr h="363696">
                <a:tc>
                  <a:txBody>
                    <a:bodyPr/>
                    <a:lstStyle/>
                    <a:p>
                      <a:r>
                        <a:rPr lang="es-AR" sz="1400" dirty="0" smtClean="0">
                          <a:latin typeface="Arial Narrow" pitchFamily="34" charset="0"/>
                        </a:rPr>
                        <a:t>MEXICO</a:t>
                      </a:r>
                      <a:endParaRPr lang="es-AR" sz="1400" dirty="0">
                        <a:latin typeface="Arial Narrow" pitchFamily="34" charset="0"/>
                      </a:endParaRPr>
                    </a:p>
                  </a:txBody>
                  <a:tcPr/>
                </a:tc>
                <a:tc>
                  <a:txBody>
                    <a:bodyPr/>
                    <a:lstStyle/>
                    <a:p>
                      <a:pPr algn="ctr"/>
                      <a:r>
                        <a:rPr lang="es-ES" sz="1400" dirty="0" smtClean="0">
                          <a:latin typeface="Arial Narrow" pitchFamily="34" charset="0"/>
                        </a:rPr>
                        <a:t>19 %</a:t>
                      </a:r>
                      <a:endParaRPr lang="es-AR" sz="1400" dirty="0">
                        <a:latin typeface="Arial Narrow" pitchFamily="34" charset="0"/>
                      </a:endParaRPr>
                    </a:p>
                  </a:txBody>
                  <a:tcPr/>
                </a:tc>
                <a:tc>
                  <a:txBody>
                    <a:bodyPr/>
                    <a:lstStyle/>
                    <a:p>
                      <a:pPr algn="l"/>
                      <a:r>
                        <a:rPr lang="es-ES" sz="1400" dirty="0" smtClean="0">
                          <a:latin typeface="Arial Narrow" pitchFamily="34" charset="0"/>
                        </a:rPr>
                        <a:t>PORTUGAL</a:t>
                      </a:r>
                      <a:endParaRPr lang="es-AR" sz="1400" dirty="0">
                        <a:latin typeface="Arial Narrow" pitchFamily="34" charset="0"/>
                      </a:endParaRPr>
                    </a:p>
                  </a:txBody>
                  <a:tcPr/>
                </a:tc>
                <a:tc>
                  <a:txBody>
                    <a:bodyPr/>
                    <a:lstStyle/>
                    <a:p>
                      <a:pPr algn="ctr"/>
                      <a:r>
                        <a:rPr lang="es-ES" sz="1400" dirty="0" smtClean="0">
                          <a:latin typeface="Arial Narrow" pitchFamily="34" charset="0"/>
                        </a:rPr>
                        <a:t>37 %</a:t>
                      </a:r>
                      <a:endParaRPr lang="es-AR" sz="1400" dirty="0">
                        <a:latin typeface="Arial Narrow" pitchFamily="34" charset="0"/>
                      </a:endParaRPr>
                    </a:p>
                  </a:txBody>
                  <a:tcPr/>
                </a:tc>
              </a:tr>
              <a:tr h="363696">
                <a:tc>
                  <a:txBody>
                    <a:bodyPr/>
                    <a:lstStyle/>
                    <a:p>
                      <a:r>
                        <a:rPr lang="es-AR" sz="1400" dirty="0" smtClean="0">
                          <a:latin typeface="Arial Narrow" pitchFamily="34" charset="0"/>
                        </a:rPr>
                        <a:t>VENEZUELA</a:t>
                      </a:r>
                      <a:endParaRPr lang="es-AR" sz="1400" dirty="0">
                        <a:latin typeface="Arial Narrow" pitchFamily="34" charset="0"/>
                      </a:endParaRPr>
                    </a:p>
                  </a:txBody>
                  <a:tcPr/>
                </a:tc>
                <a:tc>
                  <a:txBody>
                    <a:bodyPr/>
                    <a:lstStyle/>
                    <a:p>
                      <a:pPr algn="ctr"/>
                      <a:r>
                        <a:rPr lang="es-ES" sz="1400" dirty="0" smtClean="0">
                          <a:latin typeface="Arial Narrow" pitchFamily="34" charset="0"/>
                        </a:rPr>
                        <a:t>15 %</a:t>
                      </a:r>
                      <a:endParaRPr lang="es-AR" sz="1400" dirty="0">
                        <a:latin typeface="Arial Narrow" pitchFamily="34" charset="0"/>
                      </a:endParaRPr>
                    </a:p>
                  </a:txBody>
                  <a:tcPr/>
                </a:tc>
                <a:tc>
                  <a:txBody>
                    <a:bodyPr/>
                    <a:lstStyle/>
                    <a:p>
                      <a:pPr algn="l"/>
                      <a:r>
                        <a:rPr lang="es-ES" sz="1400" dirty="0" smtClean="0">
                          <a:latin typeface="Arial Narrow" pitchFamily="34" charset="0"/>
                        </a:rPr>
                        <a:t>ESPAÑA</a:t>
                      </a:r>
                      <a:endParaRPr lang="es-AR" sz="1400" dirty="0">
                        <a:latin typeface="Arial Narrow" pitchFamily="34" charset="0"/>
                      </a:endParaRPr>
                    </a:p>
                  </a:txBody>
                  <a:tcPr/>
                </a:tc>
                <a:tc>
                  <a:txBody>
                    <a:bodyPr/>
                    <a:lstStyle/>
                    <a:p>
                      <a:pPr algn="ctr"/>
                      <a:r>
                        <a:rPr lang="es-ES" sz="1400" dirty="0" smtClean="0">
                          <a:latin typeface="Arial Narrow" pitchFamily="34" charset="0"/>
                        </a:rPr>
                        <a:t>36 %</a:t>
                      </a:r>
                      <a:endParaRPr lang="es-AR" sz="1400" dirty="0">
                        <a:latin typeface="Arial Narrow" pitchFamily="34" charset="0"/>
                      </a:endParaRPr>
                    </a:p>
                  </a:txBody>
                  <a:tcPr/>
                </a:tc>
              </a:tr>
              <a:tr h="363696">
                <a:tc>
                  <a:txBody>
                    <a:bodyPr/>
                    <a:lstStyle/>
                    <a:p>
                      <a:endParaRPr lang="es-AR" sz="1400" dirty="0">
                        <a:latin typeface="Arial Narrow" pitchFamily="34" charset="0"/>
                      </a:endParaRPr>
                    </a:p>
                  </a:txBody>
                  <a:tcPr/>
                </a:tc>
                <a:tc>
                  <a:txBody>
                    <a:bodyPr/>
                    <a:lstStyle/>
                    <a:p>
                      <a:pPr algn="r"/>
                      <a:endParaRPr lang="es-AR" sz="1400" dirty="0">
                        <a:latin typeface="Arial Narrow" pitchFamily="34" charset="0"/>
                      </a:endParaRPr>
                    </a:p>
                  </a:txBody>
                  <a:tcPr/>
                </a:tc>
                <a:tc>
                  <a:txBody>
                    <a:bodyPr/>
                    <a:lstStyle/>
                    <a:p>
                      <a:pPr algn="l"/>
                      <a:r>
                        <a:rPr lang="es-ES" sz="1400" dirty="0" smtClean="0">
                          <a:latin typeface="Arial Narrow" pitchFamily="34" charset="0"/>
                        </a:rPr>
                        <a:t>GRECIA</a:t>
                      </a:r>
                      <a:endParaRPr lang="es-AR" sz="1400" dirty="0">
                        <a:latin typeface="Arial Narrow" pitchFamily="34" charset="0"/>
                      </a:endParaRPr>
                    </a:p>
                  </a:txBody>
                  <a:tcPr/>
                </a:tc>
                <a:tc>
                  <a:txBody>
                    <a:bodyPr/>
                    <a:lstStyle/>
                    <a:p>
                      <a:pPr algn="ctr"/>
                      <a:r>
                        <a:rPr lang="es-ES" sz="1400" dirty="0" smtClean="0">
                          <a:latin typeface="Arial Narrow" pitchFamily="34" charset="0"/>
                        </a:rPr>
                        <a:t>22 %</a:t>
                      </a:r>
                      <a:endParaRPr lang="es-AR" sz="1400" dirty="0">
                        <a:latin typeface="Arial Narrow" pitchFamily="34" charset="0"/>
                      </a:endParaRPr>
                    </a:p>
                  </a:txBody>
                  <a:tcPr/>
                </a:tc>
              </a:tr>
              <a:tr h="363696">
                <a:tc>
                  <a:txBody>
                    <a:bodyPr/>
                    <a:lstStyle/>
                    <a:p>
                      <a:endParaRPr lang="es-AR"/>
                    </a:p>
                  </a:txBody>
                  <a:tcPr/>
                </a:tc>
                <a:tc>
                  <a:txBody>
                    <a:bodyPr/>
                    <a:lstStyle/>
                    <a:p>
                      <a:endParaRPr lang="es-AR" dirty="0"/>
                    </a:p>
                  </a:txBody>
                  <a:tcPr/>
                </a:tc>
                <a:tc>
                  <a:txBody>
                    <a:bodyPr/>
                    <a:lstStyle/>
                    <a:p>
                      <a:pPr algn="l"/>
                      <a:r>
                        <a:rPr lang="es-ES" sz="1400" dirty="0" smtClean="0">
                          <a:latin typeface="Arial Narrow" pitchFamily="34" charset="0"/>
                        </a:rPr>
                        <a:t>CUBA</a:t>
                      </a:r>
                      <a:endParaRPr lang="es-AR" sz="1400" dirty="0">
                        <a:latin typeface="Arial Narrow" pitchFamily="34" charset="0"/>
                      </a:endParaRPr>
                    </a:p>
                  </a:txBody>
                  <a:tcPr/>
                </a:tc>
                <a:tc>
                  <a:txBody>
                    <a:bodyPr/>
                    <a:lstStyle/>
                    <a:p>
                      <a:pPr algn="ctr"/>
                      <a:r>
                        <a:rPr lang="es-ES" sz="1400" dirty="0" smtClean="0">
                          <a:latin typeface="Arial Narrow" pitchFamily="34" charset="0"/>
                        </a:rPr>
                        <a:t>21 %</a:t>
                      </a:r>
                      <a:endParaRPr lang="es-AR" sz="1400" dirty="0">
                        <a:latin typeface="Arial Narrow" pitchFamily="34" charset="0"/>
                      </a:endParaRPr>
                    </a:p>
                  </a:txBody>
                  <a:tcPr/>
                </a:tc>
              </a:tr>
              <a:tr h="363696">
                <a:tc gridSpan="4">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AR" sz="1000" b="0" baseline="0" dirty="0" smtClean="0">
                          <a:solidFill>
                            <a:schemeClr val="tx1"/>
                          </a:solidFill>
                          <a:latin typeface="Arial Narrow" pitchFamily="34" charset="0"/>
                        </a:rPr>
                        <a:t>Fuente: UNESCO Compendio Mundial de la Educación 2007</a:t>
                      </a:r>
                      <a:endParaRPr lang="es-AR" sz="1000" dirty="0"/>
                    </a:p>
                  </a:txBody>
                  <a:tcPr/>
                </a:tc>
                <a:tc hMerge="1">
                  <a:txBody>
                    <a:bodyPr/>
                    <a:lstStyle/>
                    <a:p>
                      <a:endParaRPr lang="es-AR" dirty="0"/>
                    </a:p>
                  </a:txBody>
                  <a:tcPr/>
                </a:tc>
                <a:tc hMerge="1">
                  <a:txBody>
                    <a:bodyPr/>
                    <a:lstStyle/>
                    <a:p>
                      <a:pPr algn="l"/>
                      <a:endParaRPr lang="es-AR" sz="1400" dirty="0">
                        <a:latin typeface="Arial Narrow" pitchFamily="34" charset="0"/>
                      </a:endParaRPr>
                    </a:p>
                  </a:txBody>
                  <a:tcPr/>
                </a:tc>
                <a:tc hMerge="1">
                  <a:txBody>
                    <a:bodyPr/>
                    <a:lstStyle/>
                    <a:p>
                      <a:pPr algn="ctr"/>
                      <a:endParaRPr lang="es-AR" sz="1400" dirty="0">
                        <a:latin typeface="Arial Narrow" pitchFamily="34" charset="0"/>
                      </a:endParaRPr>
                    </a:p>
                  </a:txBody>
                  <a:tcPr/>
                </a:tc>
              </a:tr>
            </a:tbl>
          </a:graphicData>
        </a:graphic>
      </p:graphicFrame>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50938" y="714375"/>
            <a:ext cx="7793037" cy="962025"/>
          </a:xfrm>
        </p:spPr>
        <p:txBody>
          <a:bodyPr/>
          <a:lstStyle/>
          <a:p>
            <a:pPr eaLnBrk="1" hangingPunct="1"/>
            <a:r>
              <a:rPr lang="es-ES" sz="2400" b="1" dirty="0" smtClean="0">
                <a:solidFill>
                  <a:schemeClr val="tx1"/>
                </a:solidFill>
                <a:latin typeface="Arial Narrow" pitchFamily="34" charset="0"/>
              </a:rPr>
              <a:t>La tensión entre universidad, democracia e inclusión</a:t>
            </a:r>
          </a:p>
        </p:txBody>
      </p:sp>
      <p:sp>
        <p:nvSpPr>
          <p:cNvPr id="16387" name="Rectangle 3"/>
          <p:cNvSpPr>
            <a:spLocks noGrp="1" noChangeArrowheads="1"/>
          </p:cNvSpPr>
          <p:nvPr>
            <p:ph idx="1"/>
          </p:nvPr>
        </p:nvSpPr>
        <p:spPr>
          <a:xfrm>
            <a:off x="827088" y="1989138"/>
            <a:ext cx="7772400" cy="4464050"/>
          </a:xfrm>
        </p:spPr>
        <p:txBody>
          <a:bodyPr/>
          <a:lstStyle/>
          <a:p>
            <a:pPr algn="just" eaLnBrk="1" hangingPunct="1">
              <a:lnSpc>
                <a:spcPct val="80000"/>
              </a:lnSpc>
            </a:pPr>
            <a:r>
              <a:rPr lang="es-AR" altLang="ja-JP" sz="2200" dirty="0" smtClean="0">
                <a:latin typeface="Arial Narrow" pitchFamily="34" charset="0"/>
                <a:ea typeface="MS PGothic" pitchFamily="34" charset="-128"/>
              </a:rPr>
              <a:t>El concepto de </a:t>
            </a:r>
            <a:r>
              <a:rPr lang="es-AR" altLang="ja-JP" sz="2200" b="1" dirty="0" smtClean="0">
                <a:latin typeface="Arial Narrow" pitchFamily="34" charset="0"/>
                <a:ea typeface="MS PGothic" pitchFamily="34" charset="-128"/>
              </a:rPr>
              <a:t>democratización</a:t>
            </a:r>
            <a:r>
              <a:rPr lang="es-AR" altLang="ja-JP" sz="2200" dirty="0" smtClean="0">
                <a:latin typeface="Arial Narrow" pitchFamily="34" charset="0"/>
                <a:ea typeface="MS PGothic" pitchFamily="34" charset="-128"/>
              </a:rPr>
              <a:t> tiene dos sentidos: por un lado, como participación de todos los actores en la toma de decisiones (democratización interna), y por otro, la idea que todos los sectores sociales estén representados (democratización externa).</a:t>
            </a:r>
          </a:p>
          <a:p>
            <a:pPr algn="just" eaLnBrk="1" hangingPunct="1">
              <a:lnSpc>
                <a:spcPct val="80000"/>
              </a:lnSpc>
              <a:buFont typeface="Wingdings" pitchFamily="2" charset="2"/>
              <a:buNone/>
            </a:pPr>
            <a:r>
              <a:rPr lang="es-AR" altLang="ja-JP" sz="2200" dirty="0" smtClean="0">
                <a:latin typeface="Arial Narrow" pitchFamily="34" charset="0"/>
                <a:ea typeface="MS PGothic" pitchFamily="34" charset="-128"/>
              </a:rPr>
              <a:t>  </a:t>
            </a:r>
          </a:p>
          <a:p>
            <a:pPr algn="just" eaLnBrk="1" hangingPunct="1">
              <a:lnSpc>
                <a:spcPct val="80000"/>
              </a:lnSpc>
            </a:pPr>
            <a:r>
              <a:rPr lang="es-ES" sz="2200" dirty="0" smtClean="0">
                <a:latin typeface="Arial Narrow" pitchFamily="34" charset="0"/>
              </a:rPr>
              <a:t>El concepto de </a:t>
            </a:r>
            <a:r>
              <a:rPr lang="es-ES" sz="2200" b="1" dirty="0" smtClean="0">
                <a:latin typeface="Arial Narrow" pitchFamily="34" charset="0"/>
              </a:rPr>
              <a:t>inclusión,</a:t>
            </a:r>
            <a:r>
              <a:rPr lang="es-ES" sz="2200" dirty="0" smtClean="0">
                <a:latin typeface="Arial Narrow" pitchFamily="34" charset="0"/>
              </a:rPr>
              <a:t> cambia el eje de la discusión, al tomar como punto de partida el reconocimiento de que la sociedad no es homogénea y que la desigualdad/diversidad es un componente central para explicar la dinámica </a:t>
            </a:r>
            <a:r>
              <a:rPr lang="es-ES" sz="2200" dirty="0" err="1" smtClean="0">
                <a:latin typeface="Arial Narrow" pitchFamily="34" charset="0"/>
              </a:rPr>
              <a:t>societal</a:t>
            </a:r>
            <a:r>
              <a:rPr lang="es-ES" sz="2200" dirty="0" smtClean="0">
                <a:latin typeface="Arial Narrow" pitchFamily="34" charset="0"/>
              </a:rPr>
              <a:t>.</a:t>
            </a:r>
          </a:p>
          <a:p>
            <a:pPr algn="just" eaLnBrk="1" hangingPunct="1">
              <a:lnSpc>
                <a:spcPct val="80000"/>
              </a:lnSpc>
            </a:pPr>
            <a:endParaRPr lang="es-ES" sz="2200" dirty="0" smtClean="0">
              <a:latin typeface="Arial Narrow" pitchFamily="34" charset="0"/>
            </a:endParaRPr>
          </a:p>
          <a:p>
            <a:pPr algn="just" eaLnBrk="1" hangingPunct="1">
              <a:lnSpc>
                <a:spcPct val="80000"/>
              </a:lnSpc>
            </a:pPr>
            <a:r>
              <a:rPr lang="es-ES" sz="2200" dirty="0" smtClean="0">
                <a:latin typeface="Arial Narrow" pitchFamily="34" charset="0"/>
              </a:rPr>
              <a:t>Las </a:t>
            </a:r>
            <a:r>
              <a:rPr lang="es-ES" sz="2200" b="1" dirty="0" smtClean="0">
                <a:latin typeface="Arial Narrow" pitchFamily="34" charset="0"/>
              </a:rPr>
              <a:t>universidades</a:t>
            </a:r>
            <a:r>
              <a:rPr lang="es-ES" sz="2200" dirty="0" smtClean="0">
                <a:latin typeface="Arial Narrow" pitchFamily="34" charset="0"/>
              </a:rPr>
              <a:t> como instituciones de conocimiento avanzado y científico se constituyeron históricamente alrededor de los valores de </a:t>
            </a:r>
            <a:r>
              <a:rPr lang="es-ES" sz="2200" b="1" dirty="0" smtClean="0">
                <a:latin typeface="Arial Narrow" pitchFamily="34" charset="0"/>
              </a:rPr>
              <a:t>jerarquía</a:t>
            </a:r>
            <a:r>
              <a:rPr lang="es-ES" sz="2200" dirty="0" smtClean="0">
                <a:latin typeface="Arial Narrow" pitchFamily="34" charset="0"/>
              </a:rPr>
              <a:t>, </a:t>
            </a:r>
            <a:r>
              <a:rPr lang="es-ES" sz="2200" b="1" dirty="0" smtClean="0">
                <a:latin typeface="Arial Narrow" pitchFamily="34" charset="0"/>
              </a:rPr>
              <a:t>excelencia</a:t>
            </a:r>
            <a:r>
              <a:rPr lang="es-ES" sz="2200" dirty="0" smtClean="0">
                <a:latin typeface="Arial Narrow" pitchFamily="34" charset="0"/>
              </a:rPr>
              <a:t> y </a:t>
            </a:r>
            <a:r>
              <a:rPr lang="es-ES" sz="2200" b="1" dirty="0" smtClean="0">
                <a:latin typeface="Arial Narrow" pitchFamily="34" charset="0"/>
              </a:rPr>
              <a:t>mérito</a:t>
            </a:r>
            <a:r>
              <a:rPr lang="es-ES" sz="2200" dirty="0" smtClean="0">
                <a:latin typeface="Arial Narrow" pitchFamily="34" charset="0"/>
              </a:rPr>
              <a:t>.</a:t>
            </a:r>
          </a:p>
          <a:p>
            <a:pPr algn="just" eaLnBrk="1" hangingPunct="1">
              <a:lnSpc>
                <a:spcPct val="80000"/>
              </a:lnSpc>
            </a:pPr>
            <a:endParaRPr lang="es-ES" sz="2200" dirty="0" smtClean="0">
              <a:latin typeface="Arial Narrow" pitchFamily="34" charset="0"/>
            </a:endParaRPr>
          </a:p>
          <a:p>
            <a:pPr algn="just" eaLnBrk="1" hangingPunct="1">
              <a:lnSpc>
                <a:spcPct val="80000"/>
              </a:lnSpc>
            </a:pPr>
            <a:endParaRPr lang="es-ES" sz="2200" dirty="0" smtClean="0">
              <a:latin typeface="Arial Narrow" pitchFamily="34" charset="0"/>
            </a:endParaRPr>
          </a:p>
          <a:p>
            <a:pPr algn="just" eaLnBrk="1" hangingPunct="1">
              <a:lnSpc>
                <a:spcPct val="80000"/>
              </a:lnSpc>
            </a:pPr>
            <a:endParaRPr lang="es-ES" sz="2200" dirty="0" smtClean="0">
              <a:latin typeface="Arial Narrow" pitchFamily="34" charset="0"/>
            </a:endParaRPr>
          </a:p>
          <a:p>
            <a:pPr algn="just" eaLnBrk="1" hangingPunct="1">
              <a:lnSpc>
                <a:spcPct val="80000"/>
              </a:lnSpc>
            </a:pPr>
            <a:endParaRPr lang="es-ES" sz="2400" dirty="0" smtClean="0">
              <a:latin typeface="Arial Narrow" pitchFamily="34" charset="0"/>
            </a:endParaRPr>
          </a:p>
          <a:p>
            <a:pPr algn="just" eaLnBrk="1" hangingPunct="1">
              <a:lnSpc>
                <a:spcPct val="80000"/>
              </a:lnSpc>
              <a:buNone/>
            </a:pPr>
            <a:endParaRPr lang="es-ES" sz="2400" dirty="0" smtClean="0">
              <a:latin typeface="Arial Narrow" pitchFamily="34" charset="0"/>
            </a:endParaRPr>
          </a:p>
        </p:txBody>
      </p:sp>
    </p:spTree>
  </p:cSld>
  <p:clrMapOvr>
    <a:masterClrMapping/>
  </p:clrMapOvr>
  <p:transition>
    <p:fade thruBlk="1"/>
  </p:transition>
  <p:timing>
    <p:tnLst>
      <p:par>
        <p:cTn id="1" dur="indefinite" restart="never" nodeType="tmRoot"/>
      </p:par>
    </p:tnLst>
  </p:timing>
</p:sld>
</file>

<file path=ppt/theme/theme1.xml><?xml version="1.0" encoding="utf-8"?>
<a:theme xmlns:a="http://schemas.openxmlformats.org/drawingml/2006/main" name="Mezclas">
  <a:themeElements>
    <a:clrScheme name="Mezcla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Mezcla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ezcla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Mezcla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Mezcla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Mezcla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Mezcla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Mezcla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2075</TotalTime>
  <Words>1340</Words>
  <Application>Microsoft Office PowerPoint</Application>
  <PresentationFormat>Presentación en pantalla (4:3)</PresentationFormat>
  <Paragraphs>304</Paragraphs>
  <Slides>13</Slides>
  <Notes>1</Notes>
  <HiddenSlides>0</HiddenSlides>
  <MMClips>0</MMClips>
  <ScaleCrop>false</ScaleCrop>
  <HeadingPairs>
    <vt:vector size="4" baseType="variant">
      <vt:variant>
        <vt:lpstr>Tema</vt:lpstr>
      </vt:variant>
      <vt:variant>
        <vt:i4>1</vt:i4>
      </vt:variant>
      <vt:variant>
        <vt:lpstr>Títulos de diapositiva</vt:lpstr>
      </vt:variant>
      <vt:variant>
        <vt:i4>13</vt:i4>
      </vt:variant>
    </vt:vector>
  </HeadingPairs>
  <TitlesOfParts>
    <vt:vector size="14" baseType="lpstr">
      <vt:lpstr>Mezclas</vt:lpstr>
      <vt:lpstr>DEMOCRATIZACIÓN DE LA EDUCACIÓN SUPERIOR Y POLITICAS PUBLICAS DE INCLUSIÓN EN AMERICA LATINA</vt:lpstr>
      <vt:lpstr>Objetivos de la presentación</vt:lpstr>
      <vt:lpstr>Tendencias recientes de las políticas de ES en la región</vt:lpstr>
      <vt:lpstr>Un proceso de masificación de la educación superior</vt:lpstr>
      <vt:lpstr>Expansión de la oferta privada de educación superior</vt:lpstr>
      <vt:lpstr>Sistemas nacionales clasificados por tamaño y nivel de masificación 2004 </vt:lpstr>
      <vt:lpstr>Una tendencia reciente hacia una mayor acceso a la ES</vt:lpstr>
      <vt:lpstr>La expansión matricular coexiste con un bajo nivel de graduación </vt:lpstr>
      <vt:lpstr>La tensión entre universidad, democracia e inclusión</vt:lpstr>
      <vt:lpstr>Políticas nacionales de acceso, expansión e inclusión </vt:lpstr>
      <vt:lpstr>Igualdad de oportunidades, igualdad de resultados y principio meritocrático</vt:lpstr>
      <vt:lpstr>Las políticas de inclusión de la ES: problemas de escala, definición del problema y la población </vt:lpstr>
      <vt:lpstr>Las políticas de democratización e inclusión ponen en discusión la concepciones sobre la universidad</vt:lpstr>
    </vt:vector>
  </TitlesOfParts>
  <Company>Suasnabar Corp.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 CAMPO DE LA INVESTIGACIÓN EDUCATIVA EN LA ARGENTINA: CONFIGURACIÓN HISTÓRICA Y TENDENCIAS ACTUALES</dc:title>
  <dc:creator>Claudio Suasnabar</dc:creator>
  <cp:lastModifiedBy>Claudio</cp:lastModifiedBy>
  <cp:revision>183</cp:revision>
  <dcterms:created xsi:type="dcterms:W3CDTF">2008-03-05T18:13:17Z</dcterms:created>
  <dcterms:modified xsi:type="dcterms:W3CDTF">2014-04-21T21:44:05Z</dcterms:modified>
</cp:coreProperties>
</file>