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4.png" ContentType="image/png"/>
  <Override PartName="/ppt/media/image3.wmf" ContentType="image/x-wmf"/>
  <Override PartName="/ppt/media/image1.wmf" ContentType="image/x-wmf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Clique para editar o título Mestre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38D1BF4-C26E-4FBA-B700-63B345B02E3D}" type="datetime">
              <a:rPr b="0" lang="pt-BR" sz="900" spc="-1" strike="noStrike">
                <a:solidFill>
                  <a:srgbClr val="8b8b8b"/>
                </a:solidFill>
                <a:latin typeface="Trebuchet MS"/>
              </a:rPr>
              <a:t>26/07/19</a:t>
            </a:fld>
            <a:endParaRPr b="0" lang="pt-BR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17A82CE-4509-446A-80B7-BE8B51FCE9AA}" type="slidenum">
              <a:rPr b="0" lang="pt-BR" sz="900" spc="-1" strike="noStrike">
                <a:solidFill>
                  <a:srgbClr val="90c226"/>
                </a:solidFill>
                <a:latin typeface="Trebuchet MS"/>
              </a:rPr>
              <a:t>&lt;número&gt;</a:t>
            </a:fld>
            <a:endParaRPr b="0" lang="pt-BR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Clique para editar o formato do texto da estrutura de tópicos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2.º nível da estrutura de tópicos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3.º nível da estrutura de tópicos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4.º nível da estrutura de tópicos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5.º nível da estrutura de tópicos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6.º nível da estrutura de tópicos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7.º nível da estrutura de tópicos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4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Clique para editar o título Mestre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Clique para editar os estilos de texto Mestres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Segundo nível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Terceiro nível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Quarto nível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Quinto nível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1B4A6B3-601D-467B-BF06-521E1C279C88}" type="datetime">
              <a:rPr b="0" lang="pt-BR" sz="900" spc="-1" strike="noStrike">
                <a:solidFill>
                  <a:srgbClr val="8b8b8b"/>
                </a:solidFill>
                <a:latin typeface="Trebuchet MS"/>
              </a:rPr>
              <a:t>26/07/19</a:t>
            </a:fld>
            <a:endParaRPr b="0" lang="pt-BR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3C88A1A-0DC8-488E-AE83-661F0C2B1519}" type="slidenum">
              <a:rPr b="0" lang="pt-BR" sz="900" spc="-1" strike="noStrike">
                <a:solidFill>
                  <a:srgbClr val="90c226"/>
                </a:solidFill>
                <a:latin typeface="Trebuchet MS"/>
              </a:rPr>
              <a:t>&lt;número&gt;</a:t>
            </a:fld>
            <a:endParaRPr b="0" lang="pt-BR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64400" y="1236960"/>
            <a:ext cx="9720360" cy="16459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en-US" sz="5400" spc="-1" strike="noStrike">
                <a:solidFill>
                  <a:srgbClr val="2a5010"/>
                </a:solidFill>
                <a:latin typeface="Trebuchet MS"/>
              </a:rPr>
              <a:t>A reforma da </a:t>
            </a:r>
            <a:br/>
            <a:r>
              <a:rPr b="0" lang="en-US" sz="5400" spc="-1" strike="noStrike">
                <a:solidFill>
                  <a:srgbClr val="2a5010"/>
                </a:solidFill>
                <a:latin typeface="Trebuchet MS"/>
              </a:rPr>
              <a:t>previdência de Bolsonaro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787680" y="4243320"/>
            <a:ext cx="8682840" cy="1377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t-BR" sz="2400" spc="-1" strike="noStrike">
                <a:solidFill>
                  <a:srgbClr val="808080"/>
                </a:solidFill>
                <a:latin typeface="Trebuchet MS"/>
              </a:rPr>
              <a:t>Excluindo os pobres do Orçamento. 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t-BR" sz="2400" spc="-1" strike="noStrike">
                <a:solidFill>
                  <a:srgbClr val="808080"/>
                </a:solidFill>
                <a:latin typeface="Trebuchet MS"/>
              </a:rPr>
              <a:t>A Proposta constrói um cenário de trabalhadores sem proteção e sem direitos; idosos pobres e desassistidos</a:t>
            </a:r>
            <a:endParaRPr b="0" lang="pt-BR" sz="2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090200" y="5780880"/>
            <a:ext cx="2760480" cy="56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pt-BR" sz="2400" spc="-1" strike="noStrike">
                <a:solidFill>
                  <a:srgbClr val="808080"/>
                </a:solidFill>
                <a:latin typeface="Trebuchet MS"/>
              </a:rPr>
              <a:t>Flávio Tonelli Vaz</a:t>
            </a:r>
            <a:endParaRPr b="0" lang="pt-BR" sz="2400" spc="-1" strike="noStrike"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Viver mais difere de capacidade laboral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5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6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Probabilidade de não atingir 65 anos de idade: no Brasil, é de 37,3%. No Canadá e outros países da OCDE é inferior a 20%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Expectativa de sobrevida aos 65 anos: Para os homens, no Brasil, é de 21,1 anos contra entre 23 e 25 anos na OCDE. Para as mulheres, a expectativa de sobrevida em 2060, no Brasil, será de 24,6 anos, inferior à que nações como a Itália já possuem hoje (27,7 anos).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Probabilidade de vida sem saúde (OMS, em 2001, % vida sem saúde): no Brasil ,para o homem, é de 20,2%. Na OCDE, 10%; na Austrália, 9,4%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Expectativa de vida saudável: no Brasil, é de 64 anos. Com idade mínima de 65 anos, a maior probabilidade é que a aposentadoria encontre o benefício já sem saúde. Na maior parte da OCDE, é de 74 anos; Itália 73 anos; Peru, 67 anos.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7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Reforma não salva a economia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0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1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Ao contrário, o aumento da produção, do emprego e da renda dos salários equaciona a previdência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Efeito multiplicador dos gastos sociais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72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73" name="Imagem 6" descr=""/>
          <p:cNvPicPr/>
          <p:nvPr/>
        </p:nvPicPr>
        <p:blipFill>
          <a:blip r:embed="rId1"/>
          <a:stretch/>
        </p:blipFill>
        <p:spPr>
          <a:xfrm>
            <a:off x="842760" y="3486240"/>
            <a:ext cx="7199640" cy="2071800"/>
          </a:xfrm>
          <a:prstGeom prst="rect">
            <a:avLst/>
          </a:prstGeom>
          <a:ln>
            <a:noFill/>
          </a:ln>
        </p:spPr>
      </p:pic>
      <p:sp>
        <p:nvSpPr>
          <p:cNvPr id="174" name="CustomShape 6"/>
          <p:cNvSpPr/>
          <p:nvPr/>
        </p:nvSpPr>
        <p:spPr>
          <a:xfrm>
            <a:off x="844560" y="3024360"/>
            <a:ext cx="9588600" cy="404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i="1" lang="pt-BR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Tabela Multiplicadores decorrentes de um aumento de 1% do PIB Segundo o tipo de gasto</a:t>
            </a:r>
            <a:endParaRPr b="0" lang="pt-BR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0" i="1" lang="pt-BR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175" name="CustomShape 7"/>
          <p:cNvSpPr/>
          <p:nvPr/>
        </p:nvSpPr>
        <p:spPr>
          <a:xfrm>
            <a:off x="842760" y="5723280"/>
            <a:ext cx="9941760" cy="906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i="1" lang="pt-BR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Fonte: IPEA, Comunicado 75, fevereiro de 2011. . Elaboração IPEA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0" i="1" lang="pt-BR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b="0" lang="pt-BR" sz="1400" spc="-1" strike="noStrike"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Reforma não salva a economia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8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9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Governo na MP de liberação do FGTS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Governo prevê impacto de 0,35 ponto percentual no PIB com liberação de R$ 28 bilhões do FGTS </a:t>
            </a:r>
            <a:r>
              <a:rPr b="0" lang="en-US" sz="2400" spc="-1" strike="noStrike">
                <a:solidFill>
                  <a:srgbClr val="404040"/>
                </a:solidFill>
                <a:latin typeface="Wingdings"/>
              </a:rPr>
              <a:t>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 e a retirada de R$ 1 trilhão da renda das famílias com a reforma da previdência?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FMI conforma: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A reforma deve ter um impacto positivo sobre a economia brasileira no médio prazo, a reforma tende a reduzir o consumo per capita, à medida que reduz as transferências de aposentadorias durante a vida das famílias. De outro, ela diminui o custo do capital e induz a investimento mais alto",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0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Pontos da PEC alterados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3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4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Texto melhorou, mas ainda afeta LOAS, rurais e abono salarial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Professor, mantida redução em 5 anos para idade e tempo de contribuição, mas essas exigências serão combinadas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Segmentos como policiais civis foram atendidos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Carência para a aposentadoria foi mantida em 15 anos nas regras transitórias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Regra da pensão alterada, mas ainda admite valores inferiores ao salário mínimo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Nova regra de transição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5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Valores menores para todos os benefícios 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8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9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Hoje na CF: salário mínimo como piso de benefícios; garantias de manutenção do valor real dos benefícios  e de correção dos salários de contribuições. Valor dos benefícios nos termos da lei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PEC pretendia reverter esses pontos. PEC aprovada em 1º turno: pensão perde garantia do salário mínimo. Constitucionaliza valor dos benefícios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Regra de va</a:t>
            </a:r>
            <a:r>
              <a:rPr b="0" lang="en-US" sz="2200" spc="-1" strike="noStrike">
                <a:solidFill>
                  <a:srgbClr val="404040"/>
                </a:solidFill>
                <a:latin typeface="Trebuchet MS"/>
              </a:rPr>
              <a:t>lor: Base para os benefícios = média de 100% das contribuições, hoje a média é definida em lei e corresponde a 80% das maiores contribuições</a:t>
            </a:r>
            <a:endParaRPr b="0" lang="en-US" sz="22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200" spc="-1" strike="noStrike">
                <a:solidFill>
                  <a:srgbClr val="404040"/>
                </a:solidFill>
                <a:latin typeface="Trebuchet MS"/>
              </a:rPr>
              <a:t>Aposentadoria = 60% da média + 2% pelo período excedente a 15 anos</a:t>
            </a:r>
            <a:endParaRPr b="0" lang="en-US" sz="22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200" spc="-1" strike="noStrike">
                <a:solidFill>
                  <a:srgbClr val="404040"/>
                </a:solidFill>
                <a:latin typeface="Trebuchet MS"/>
              </a:rPr>
              <a:t>Pensão = 50% das aposentadorias  + 10% por dependente</a:t>
            </a:r>
            <a:endParaRPr b="0" lang="en-US" sz="22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200" spc="-1" strike="noStrike">
                <a:solidFill>
                  <a:srgbClr val="404040"/>
                </a:solidFill>
                <a:latin typeface="Trebuchet MS"/>
              </a:rPr>
              <a:t>Há restrições para acumulação de benefícios, inclusive aposentadorias e pensões</a:t>
            </a:r>
            <a:endParaRPr b="0" lang="en-US" sz="22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2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0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A reforma e os professores, texto permanente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3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4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Professor rede pública</a:t>
            </a:r>
            <a:r>
              <a:rPr b="0" lang="en-US" sz="2400" spc="-1" strike="noStrike">
                <a:solidFill>
                  <a:srgbClr val="3f7819"/>
                </a:solidFill>
                <a:latin typeface="Trebuchet MS"/>
              </a:rPr>
              <a:t>: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Art. 40 - § 5º Os ocupantes do cargo de professor terão idade mínima reduzida em cinco anos em relação às idades decorrentes da aplicação do disposto no inciso III do § 1º, desde que comprovem tempo de efetivo exercício das funções de magistério na educação infantil e no ensino fundamental e médio fixado em lei complementar do respectivo ente federativo.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Professor do RGPS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Art. 201 - § 8º O requisito de idade a que se refere o inciso I do § 7º será reduzido em cinco anos, para o professor que comprove tempo de efetivo exercício das funções de magistério na educação infantil e no ensino fundamental e médio fixado em lei complementar.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5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A reforma e os professores, transição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8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9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Professor do RGPS: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Art. 15 – idade e tempo de contribuição tendem a aumentar pela exigência crescente de soma desses fatores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TC de 25/30 anos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Soma de idade e TC = 81/91 + 1 p/ano até 92/100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Valor da Aposentadoria na forma da lei 60% da média + 2% ano por TC excedente a 20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600" spc="-1" strike="noStrike">
                <a:solidFill>
                  <a:srgbClr val="404040"/>
                </a:solidFill>
                <a:latin typeface="Trebuchet MS"/>
              </a:rPr>
              <a:t>Art. 16 – idade aumenta</a:t>
            </a:r>
            <a:endParaRPr b="0" lang="en-US" sz="2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TC de 25/30 anos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Idade de 51/57 anos + 6m/ano até 57/60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Valor da Aposentadoria na forma geral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0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A reforma e os professores, transição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3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4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Professor do RGPS: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Art. 19 – Até lei complementar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TC de 25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Idade de 57/60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Valor da Aposentadoria na forma geral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Art. 20 – com pedágio de TC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TC 25/30 + 100% pedágio do TC faltante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Idade de 52/55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Valor da Aposentadoria de 100% da média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5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A lógica da proposta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0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1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Políticas públicas devem ser submetidas a avaliações constantes, </a:t>
            </a:r>
            <a:br/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mas a PEC não visa aprimorar políticas públicas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Três pontos básicos da reforma: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Instituir capitalização, pelo que representa de a negação de regime de solidariedade e direitos oponíveis ao Estado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Desconstitucionalização do direito à previdência pelo que representa de a negação de regime de solidariedade e direitos oponíveis ao Estado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Resultar em um corte de trilhão de reais em direitos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2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A lógica da proposta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5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6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932313"/>
                </a:solidFill>
                <a:latin typeface="Trebuchet MS"/>
              </a:rPr>
              <a:t>Repartição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Capitalização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932313"/>
                </a:solidFill>
                <a:latin typeface="Trebuchet MS"/>
              </a:rPr>
              <a:t>Solidariedade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 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Individualização do risco do participante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932313"/>
                </a:solidFill>
                <a:latin typeface="Trebuchet MS"/>
              </a:rPr>
              <a:t>Repartição de renda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Desigualdades de gênero e de renda aumentam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932313"/>
                </a:solidFill>
                <a:latin typeface="Trebuchet MS"/>
              </a:rPr>
              <a:t>Interiorização de renda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Distribuição por regras de mercado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932313"/>
                </a:solidFill>
                <a:latin typeface="Trebuchet MS"/>
              </a:rPr>
              <a:t>Benefícios legalmente definidos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Prestações deterioradas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932313"/>
                </a:solidFill>
                <a:latin typeface="Trebuchet MS"/>
              </a:rPr>
              <a:t>Universalidade de cobertura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Taxas de cobertura diminuídas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932313"/>
                </a:solidFill>
                <a:latin typeface="Trebuchet MS"/>
              </a:rPr>
              <a:t>Administração pública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Administração privada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932313"/>
                </a:solidFill>
                <a:latin typeface="Trebuchet MS"/>
              </a:rPr>
              <a:t>Serviço público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Serviço privado altamente rentável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932313"/>
                </a:solidFill>
                <a:latin typeface="Trebuchet MS"/>
              </a:rPr>
              <a:t>Previdência social 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Apropriação privada dos lucros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932313"/>
                </a:solidFill>
                <a:latin typeface="Trebuchet MS"/>
              </a:rPr>
              <a:t>Distribuição de renda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Pobreza e suicídios de idosos no Chile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7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A PEC 6 e a EC 95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0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1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Corte de despesas e despreocupação com receitas, os limites são exclusivamente vinculados às despesas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Ignora a economia, a capacidade do Estado e as necessidades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Mesmo se a economia e a arrecadação crescem, os limites permanecem inalterados - Arrecadação é irrelevante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Ignora o resultado das urnas e as demandas delas emanadas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O poder popular não altera os limites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Construindo um Estado mínimo para o povo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Privatizações e precarizações abrindo nichos de mercado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Perspectiva é redução compulsória do Estado e dos direitos sociais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2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Falsidade e o cinismo do discurso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5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6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Seguir o dinheiro para responder ao argumento de combate dos privilégios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Economia de um trilhão: 84% corresponde a corte de benefícios dos mais pobres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E a participação do governo no financiamento da previdência virou déficit.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Modelo tem um tripé contributivo, trabalhadores, patrões e governo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Viver mais não multiplica a capacidade laboral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Proposta exige idosos mais pobres mais pobres e desasistidos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Mais pobres não pagarão menos, contribuirão por muito mais tempo para ganhar benefícios menores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As carências contributivas aumentam, e dos os benefícios diminuem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7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Ganhar salário mínimo virou privilégio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0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1" name="CustomShape 4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42" name="Imagem 8" descr=""/>
          <p:cNvPicPr/>
          <p:nvPr/>
        </p:nvPicPr>
        <p:blipFill>
          <a:blip r:embed="rId1"/>
          <a:stretch/>
        </p:blipFill>
        <p:spPr>
          <a:xfrm>
            <a:off x="275040" y="1397880"/>
            <a:ext cx="11244600" cy="501120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Governo quer encargo zero com o povo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5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6" name="TextShape 4"/>
          <p:cNvSpPr txBox="1"/>
          <p:nvPr/>
        </p:nvSpPr>
        <p:spPr>
          <a:xfrm>
            <a:off x="720000" y="1440000"/>
            <a:ext cx="107996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Governo chama de déficit a sua obrigatória participação no financiamento do sistema de previdência tripartite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Participação do governo é inferior a 33%, na OCDE supera 45%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De 2005 a 2010, a participação do governo foi de 19%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De 2011 a 2014, caiu para 13%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De 2015 a 2018, proporção foi de 29%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Participação altera mais significativamente em função do mercado de trabalho, não da demografia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7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Governo quer encargo zero com o povo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0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1" name="CustomShape 4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52" name="Imagem 4" descr=""/>
          <p:cNvPicPr/>
          <p:nvPr/>
        </p:nvPicPr>
        <p:blipFill>
          <a:blip r:embed="rId1"/>
          <a:stretch/>
        </p:blipFill>
        <p:spPr>
          <a:xfrm>
            <a:off x="842760" y="1419120"/>
            <a:ext cx="10079640" cy="4796280"/>
          </a:xfrm>
          <a:prstGeom prst="rect">
            <a:avLst/>
          </a:prstGeom>
          <a:ln>
            <a:noFill/>
          </a:ln>
        </p:spPr>
      </p:pic>
      <p:sp>
        <p:nvSpPr>
          <p:cNvPr id="153" name="CustomShape 5"/>
          <p:cNvSpPr/>
          <p:nvPr/>
        </p:nvSpPr>
        <p:spPr>
          <a:xfrm>
            <a:off x="831600" y="1191960"/>
            <a:ext cx="40212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Trebuchet MS"/>
              </a:rPr>
              <a:t>Receitas e despesas do RGPS</a:t>
            </a:r>
            <a:endParaRPr b="0" lang="pt-BR" sz="1800" spc="-1" strike="noStrike"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TextShape 2"/>
          <p:cNvSpPr txBox="1"/>
          <p:nvPr/>
        </p:nvSpPr>
        <p:spPr>
          <a:xfrm>
            <a:off x="1440000" y="540000"/>
            <a:ext cx="10079640" cy="878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a5010"/>
                </a:solidFill>
                <a:latin typeface="Trebuchet MS"/>
              </a:rPr>
              <a:t>Demografia: uma análise oportunista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6" name="CustomShape 3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7" name="TextShape 4"/>
          <p:cNvSpPr txBox="1"/>
          <p:nvPr/>
        </p:nvSpPr>
        <p:spPr>
          <a:xfrm>
            <a:off x="720000" y="1440000"/>
            <a:ext cx="10799640" cy="36144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	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8" name="CustomShape 5"/>
          <p:cNvSpPr/>
          <p:nvPr/>
        </p:nvSpPr>
        <p:spPr>
          <a:xfrm flipH="1">
            <a:off x="1174248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59" name="Imagem 6" descr=""/>
          <p:cNvPicPr/>
          <p:nvPr/>
        </p:nvPicPr>
        <p:blipFill>
          <a:blip r:embed="rId1"/>
          <a:stretch/>
        </p:blipFill>
        <p:spPr>
          <a:xfrm>
            <a:off x="720000" y="1824840"/>
            <a:ext cx="9358560" cy="2400120"/>
          </a:xfrm>
          <a:prstGeom prst="rect">
            <a:avLst/>
          </a:prstGeom>
          <a:ln>
            <a:noFill/>
          </a:ln>
        </p:spPr>
      </p:pic>
      <p:sp>
        <p:nvSpPr>
          <p:cNvPr id="160" name="CustomShape 6"/>
          <p:cNvSpPr/>
          <p:nvPr/>
        </p:nvSpPr>
        <p:spPr>
          <a:xfrm>
            <a:off x="720000" y="1419120"/>
            <a:ext cx="8060400" cy="384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spcBef>
                <a:spcPts val="1800"/>
              </a:spcBef>
              <a:spcAft>
                <a:spcPts val="601"/>
              </a:spcAft>
            </a:pPr>
            <a:r>
              <a:rPr b="0" i="1" lang="pt-BR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Tabela: População brasileira, em idade ativa e inativos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161" name="CustomShape 7"/>
          <p:cNvSpPr/>
          <p:nvPr/>
        </p:nvSpPr>
        <p:spPr>
          <a:xfrm>
            <a:off x="720000" y="4277520"/>
            <a:ext cx="8396640" cy="776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i="1" lang="pt-BR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Fonte: IBGE, tabelas de projeção e retroprojeção populacional.. Considerada População em Idade Ativa a das faixas com idade entre 15 e 64 anos. As pessoas em idade abaixo de 15 e acima de 66 são consideradas em Idade Inativa. </a:t>
            </a:r>
            <a:endParaRPr b="0" lang="pt-BR" sz="1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i="1" lang="pt-BR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599040" y="5081040"/>
            <a:ext cx="10799640" cy="123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404040"/>
                </a:solidFill>
                <a:latin typeface="Trebuchet MS"/>
              </a:rPr>
              <a:t>Há envelhecimento, mas em 2060, o Brasil terá 60% de sua população em idade ativa, em capacidade de gerar riquezas. Pais precisa de um projeto de desenvolvimento que gere empregos</a:t>
            </a:r>
            <a:endParaRPr b="0" lang="pt-BR" sz="24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Application>LibreOffice/6.0.7.3$Linux_X86_64 LibreOffice_project/00m0$Build-3</Application>
  <Words>1261</Words>
  <Paragraphs>121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2019-07-25T19:31:51Z</dcterms:created>
  <dc:creator>Flavio vaz</dc:creator>
  <dc:description/>
  <dc:language>pt-BR</dc:language>
  <cp:lastModifiedBy>Flavio vaz</cp:lastModifiedBy>
  <dcterms:modified xsi:type="dcterms:W3CDTF">2019-07-26T14:03:24Z</dcterms:modified>
  <cp:revision>24</cp:revision>
  <dc:subject/>
  <dc:title>A reforma da  previdência de Bolsonaro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17</vt:i4>
  </property>
</Properties>
</file>