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8" r:id="rId2"/>
    <p:sldId id="259" r:id="rId3"/>
    <p:sldId id="261" r:id="rId4"/>
    <p:sldId id="260" r:id="rId5"/>
    <p:sldId id="262" r:id="rId6"/>
    <p:sldId id="264" r:id="rId7"/>
    <p:sldId id="305" r:id="rId8"/>
    <p:sldId id="266" r:id="rId9"/>
    <p:sldId id="302" r:id="rId10"/>
    <p:sldId id="303" r:id="rId11"/>
    <p:sldId id="304" r:id="rId12"/>
    <p:sldId id="306" r:id="rId13"/>
    <p:sldId id="307" r:id="rId14"/>
    <p:sldId id="308" r:id="rId15"/>
    <p:sldId id="309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8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4A77-C73E-4EB1-8D2D-DB619E5BA9C5}" type="datetimeFigureOut">
              <a:rPr lang="pt-BR" smtClean="0"/>
              <a:pPr/>
              <a:t>13/11/2012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76A39-A5C7-4AB7-A0D6-825035E2D6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73825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/>
              <a:pPr/>
              <a:t>13/11/2012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>
                <a:solidFill>
                  <a:srgbClr val="775F55"/>
                </a:solidFill>
              </a:rPr>
              <a:pPr/>
              <a:t>‹nº›</a:t>
            </a:fld>
            <a:endParaRPr lang="pt-BR">
              <a:solidFill>
                <a:srgbClr val="775F55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>
                <a:solidFill>
                  <a:srgbClr val="775F55"/>
                </a:solidFill>
              </a:rPr>
              <a:pPr/>
              <a:t>‹nº›</a:t>
            </a:fld>
            <a:endParaRPr lang="pt-BR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F8DAEB-EED8-415A-8403-86B5AA38C0D4}" type="datetimeFigureOut">
              <a:rPr lang="pt-BR" smtClean="0">
                <a:solidFill>
                  <a:srgbClr val="775F55"/>
                </a:solidFill>
              </a:rPr>
              <a:pPr/>
              <a:t>13/11/2012</a:t>
            </a:fld>
            <a:endParaRPr lang="pt-BR">
              <a:solidFill>
                <a:srgbClr val="775F55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>
              <a:solidFill>
                <a:srgbClr val="775F55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0EB57D-663C-41D6-A1B8-6468219FE408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edpedagogo@hotmail.com" TargetMode="External"/><Relationship Id="rId13" Type="http://schemas.openxmlformats.org/officeDocument/2006/relationships/hyperlink" Target="mailto:ritabmoura@hotmail.com" TargetMode="External"/><Relationship Id="rId3" Type="http://schemas.openxmlformats.org/officeDocument/2006/relationships/hyperlink" Target="mailto:rosanemlaraujo@terra.com.br" TargetMode="External"/><Relationship Id="rId7" Type="http://schemas.openxmlformats.org/officeDocument/2006/relationships/hyperlink" Target="mailto:gppessoa@hotmail.com" TargetMode="External"/><Relationship Id="rId12" Type="http://schemas.openxmlformats.org/officeDocument/2006/relationships/hyperlink" Target="mailto:teodorico@ucdb.br" TargetMode="External"/><Relationship Id="rId17" Type="http://schemas.openxmlformats.org/officeDocument/2006/relationships/hyperlink" Target="mailto:rosamfares@yahoo.com.br" TargetMode="External"/><Relationship Id="rId2" Type="http://schemas.openxmlformats.org/officeDocument/2006/relationships/hyperlink" Target="mailto:Lourivaldo.rs@gmail.com" TargetMode="External"/><Relationship Id="rId16" Type="http://schemas.openxmlformats.org/officeDocument/2006/relationships/hyperlink" Target="mailto:anibalpfontoura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egralindajior@gmail.com" TargetMode="External"/><Relationship Id="rId11" Type="http://schemas.openxmlformats.org/officeDocument/2006/relationships/hyperlink" Target="mailto:eduardobotelho@terra.com.br" TargetMode="External"/><Relationship Id="rId5" Type="http://schemas.openxmlformats.org/officeDocument/2006/relationships/hyperlink" Target="mailto:naratsouza@gmaill.com" TargetMode="External"/><Relationship Id="rId15" Type="http://schemas.openxmlformats.org/officeDocument/2006/relationships/hyperlink" Target="mailto:eltonarruda@hotmail.com" TargetMode="External"/><Relationship Id="rId10" Type="http://schemas.openxmlformats.org/officeDocument/2006/relationships/hyperlink" Target="mailto:raymorays@hotmail.com" TargetMode="External"/><Relationship Id="rId4" Type="http://schemas.openxmlformats.org/officeDocument/2006/relationships/hyperlink" Target="mailto:fatimarlribeiro@terra.com.br" TargetMode="External"/><Relationship Id="rId9" Type="http://schemas.openxmlformats.org/officeDocument/2006/relationships/hyperlink" Target="mailto:evaristolp@gmail.com" TargetMode="External"/><Relationship Id="rId14" Type="http://schemas.openxmlformats.org/officeDocument/2006/relationships/hyperlink" Target="mailto:ibiapina.g@ig.com.br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ne.mec.gov.br/index.php/noticias/129-fne-divulga-documento-referencia-da-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1268760"/>
            <a:ext cx="9144000" cy="180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4005064"/>
            <a:ext cx="7560840" cy="2808312"/>
          </a:xfrm>
        </p:spPr>
        <p:txBody>
          <a:bodyPr>
            <a:normAutofit/>
          </a:bodyPr>
          <a:lstStyle/>
          <a:p>
            <a:pPr marL="457200" indent="-457200" algn="ctr"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FF0000"/>
                </a:solidFill>
                <a:latin typeface="Bell Gothic Std Black" pitchFamily="34" charset="0"/>
              </a:rPr>
              <a:t>Da Comissões Especiais de: Monitoramento e Sistematização e </a:t>
            </a:r>
            <a:br>
              <a:rPr lang="pt-BR" sz="3200" dirty="0" smtClean="0">
                <a:solidFill>
                  <a:srgbClr val="FF0000"/>
                </a:solidFill>
                <a:latin typeface="Bell Gothic Std Black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Bell Gothic Std Black" pitchFamily="34" charset="0"/>
              </a:rPr>
              <a:t>de Divulgação e Mobilização</a:t>
            </a:r>
            <a:endParaRPr lang="pt-BR" sz="3200" dirty="0">
              <a:solidFill>
                <a:srgbClr val="FF0000"/>
              </a:solidFill>
              <a:latin typeface="Bell Gothic Std Black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857884" y="6215082"/>
            <a:ext cx="2890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7BA79D">
                    <a:lumMod val="50000"/>
                  </a:srgbClr>
                </a:solidFill>
              </a:rPr>
              <a:t>São Paulo/SP -13/11/2012</a:t>
            </a:r>
            <a:endParaRPr lang="pt-BR" b="1" dirty="0">
              <a:solidFill>
                <a:srgbClr val="7BA79D">
                  <a:lumMod val="50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340770"/>
            <a:ext cx="4464496" cy="16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Conte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340768"/>
            <a:ext cx="3379576" cy="15841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6712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Emendas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Art. 15. Para a elaboração do Documento-Base, o Fórum Nacional </a:t>
            </a:r>
            <a:r>
              <a:rPr lang="pt-BR" dirty="0" smtClean="0"/>
              <a:t>de Educação </a:t>
            </a:r>
            <a:r>
              <a:rPr lang="pt-BR" dirty="0">
                <a:solidFill>
                  <a:srgbClr val="FF0000"/>
                </a:solidFill>
              </a:rPr>
              <a:t>considerará apenas as emendas ao Documento-Referência</a:t>
            </a:r>
            <a:r>
              <a:rPr lang="pt-BR" dirty="0"/>
              <a:t> </a:t>
            </a:r>
            <a:r>
              <a:rPr lang="pt-BR" dirty="0" smtClean="0"/>
              <a:t>votadas e </a:t>
            </a:r>
            <a:r>
              <a:rPr lang="pt-BR" dirty="0">
                <a:solidFill>
                  <a:srgbClr val="FF0000"/>
                </a:solidFill>
              </a:rPr>
              <a:t>aprovadas nas Conferências Estaduais </a:t>
            </a:r>
            <a:r>
              <a:rPr lang="pt-BR" dirty="0"/>
              <a:t>e Distrital de Educação;</a:t>
            </a:r>
          </a:p>
          <a:p>
            <a:r>
              <a:rPr lang="pt-BR" dirty="0"/>
              <a:t>§ 1º O Documento Base será estruturado em dois volumes:</a:t>
            </a:r>
          </a:p>
          <a:p>
            <a:pPr lvl="1"/>
            <a:r>
              <a:rPr lang="pt-BR" dirty="0"/>
              <a:t>Volume I – com o Bloco I, </a:t>
            </a:r>
            <a:r>
              <a:rPr lang="pt-BR" dirty="0">
                <a:solidFill>
                  <a:srgbClr val="FF0000"/>
                </a:solidFill>
              </a:rPr>
              <a:t>onde constarão as emendas aprovadas </a:t>
            </a:r>
            <a:r>
              <a:rPr lang="pt-BR" dirty="0" smtClean="0">
                <a:solidFill>
                  <a:srgbClr val="FF0000"/>
                </a:solidFill>
              </a:rPr>
              <a:t>em cinco </a:t>
            </a:r>
            <a:r>
              <a:rPr lang="pt-BR" dirty="0">
                <a:solidFill>
                  <a:srgbClr val="FF0000"/>
                </a:solidFill>
              </a:rPr>
              <a:t>ou mais estados</a:t>
            </a:r>
            <a:r>
              <a:rPr lang="pt-BR" dirty="0"/>
              <a:t>, que o FNE recomenda a sua aprovação e, o Bloco II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FF0000"/>
                </a:solidFill>
              </a:rPr>
              <a:t>onde </a:t>
            </a:r>
            <a:r>
              <a:rPr lang="pt-BR" dirty="0">
                <a:solidFill>
                  <a:srgbClr val="FF0000"/>
                </a:solidFill>
              </a:rPr>
              <a:t>constarão as emendas aprovadas em cinco ou mais estados </a:t>
            </a:r>
            <a:r>
              <a:rPr lang="pt-BR" dirty="0"/>
              <a:t>que o </a:t>
            </a:r>
            <a:r>
              <a:rPr lang="pt-BR" dirty="0" smtClean="0"/>
              <a:t>FNE não </a:t>
            </a:r>
            <a:r>
              <a:rPr lang="pt-BR" dirty="0"/>
              <a:t>recomenda a sua incorporação</a:t>
            </a:r>
            <a:r>
              <a:rPr lang="pt-BR" dirty="0" smtClean="0"/>
              <a:t>;</a:t>
            </a:r>
          </a:p>
          <a:p>
            <a:pPr lvl="1"/>
            <a:r>
              <a:rPr lang="pt-BR" dirty="0"/>
              <a:t>Volume II – com o Bloco III, onde constarão as </a:t>
            </a:r>
            <a:r>
              <a:rPr lang="pt-BR" dirty="0">
                <a:solidFill>
                  <a:srgbClr val="FF0000"/>
                </a:solidFill>
              </a:rPr>
              <a:t>emendas passíveis </a:t>
            </a:r>
            <a:r>
              <a:rPr lang="pt-BR" dirty="0" smtClean="0">
                <a:solidFill>
                  <a:srgbClr val="FF0000"/>
                </a:solidFill>
              </a:rPr>
              <a:t>de destaque </a:t>
            </a:r>
            <a:r>
              <a:rPr lang="pt-BR" dirty="0">
                <a:solidFill>
                  <a:srgbClr val="FF0000"/>
                </a:solidFill>
              </a:rPr>
              <a:t>aprovadas em menos de cinco estados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</a:p>
          <a:p>
            <a:pPr lvl="8"/>
            <a:r>
              <a:rPr lang="pt-BR" dirty="0" err="1" smtClean="0"/>
              <a:t>Pag</a:t>
            </a:r>
            <a:r>
              <a:rPr lang="pt-BR" dirty="0" smtClean="0"/>
              <a:t> 9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29830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Dos Delegados(as)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Art. 28. São delegados/as eleitos/as para a Conferência Nacional de </a:t>
            </a:r>
            <a:r>
              <a:rPr lang="pt-BR" dirty="0" smtClean="0"/>
              <a:t>Educação </a:t>
            </a:r>
            <a:r>
              <a:rPr lang="pt-BR" dirty="0" smtClean="0">
                <a:solidFill>
                  <a:srgbClr val="FF0000"/>
                </a:solidFill>
              </a:rPr>
              <a:t>os/as </a:t>
            </a:r>
            <a:r>
              <a:rPr lang="pt-BR" dirty="0">
                <a:solidFill>
                  <a:srgbClr val="FF0000"/>
                </a:solidFill>
              </a:rPr>
              <a:t>escolhidos/as nas Conferências Estaduais e Distrital que </a:t>
            </a:r>
            <a:r>
              <a:rPr lang="pt-BR" dirty="0" smtClean="0">
                <a:solidFill>
                  <a:srgbClr val="FF0000"/>
                </a:solidFill>
              </a:rPr>
              <a:t>tenham participado </a:t>
            </a:r>
            <a:r>
              <a:rPr lang="pt-BR" dirty="0">
                <a:solidFill>
                  <a:srgbClr val="FF0000"/>
                </a:solidFill>
              </a:rPr>
              <a:t>de Conferências Municipais e/ou Intermunicipais</a:t>
            </a:r>
            <a:r>
              <a:rPr lang="pt-BR" dirty="0"/>
              <a:t>, de acordo com </a:t>
            </a:r>
            <a:r>
              <a:rPr lang="pt-BR" dirty="0" smtClean="0"/>
              <a:t>a distribuição </a:t>
            </a:r>
            <a:r>
              <a:rPr lang="pt-BR" dirty="0"/>
              <a:t>por segmento no âmbito de suas respectivas </a:t>
            </a:r>
            <a:r>
              <a:rPr lang="pt-BR" dirty="0" smtClean="0"/>
              <a:t>entidades</a:t>
            </a:r>
            <a:r>
              <a:rPr lang="pt-BR" dirty="0"/>
              <a:t>, conforme </a:t>
            </a:r>
            <a:r>
              <a:rPr lang="pt-BR" dirty="0" smtClean="0"/>
              <a:t>oque </a:t>
            </a:r>
            <a:r>
              <a:rPr lang="pt-BR" dirty="0"/>
              <a:t>dispõem os Anexos III e IV deste Regimento.</a:t>
            </a:r>
          </a:p>
        </p:txBody>
      </p:sp>
    </p:spTree>
    <p:extLst>
      <p:ext uri="{BB962C8B-B14F-4D97-AF65-F5344CB8AC3E}">
        <p14:creationId xmlns="" xmlns:p14="http://schemas.microsoft.com/office/powerpoint/2010/main" val="3090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3500" dirty="0" smtClean="0">
                <a:solidFill>
                  <a:srgbClr val="FF0000"/>
                </a:solidFill>
              </a:rPr>
              <a:t>Distribuição de delegados(as) por Estado</a:t>
            </a:r>
            <a:endParaRPr lang="pt-BR" sz="35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99593" y="1556792"/>
          <a:ext cx="7375738" cy="5062562"/>
        </p:xfrm>
        <a:graphic>
          <a:graphicData uri="http://schemas.openxmlformats.org/drawingml/2006/table">
            <a:tbl>
              <a:tblPr/>
              <a:tblGrid>
                <a:gridCol w="75081"/>
                <a:gridCol w="427959"/>
                <a:gridCol w="233689"/>
                <a:gridCol w="233689"/>
                <a:gridCol w="233689"/>
                <a:gridCol w="60065"/>
                <a:gridCol w="256212"/>
                <a:gridCol w="233689"/>
                <a:gridCol w="256212"/>
                <a:gridCol w="233689"/>
                <a:gridCol w="60065"/>
                <a:gridCol w="221488"/>
                <a:gridCol w="232750"/>
                <a:gridCol w="232750"/>
                <a:gridCol w="232750"/>
                <a:gridCol w="60065"/>
                <a:gridCol w="232750"/>
                <a:gridCol w="232750"/>
                <a:gridCol w="232750"/>
                <a:gridCol w="232750"/>
                <a:gridCol w="232750"/>
                <a:gridCol w="232750"/>
                <a:gridCol w="232750"/>
                <a:gridCol w="60065"/>
                <a:gridCol w="232750"/>
                <a:gridCol w="240258"/>
                <a:gridCol w="247766"/>
                <a:gridCol w="232750"/>
                <a:gridCol w="232750"/>
                <a:gridCol w="232750"/>
                <a:gridCol w="232750"/>
                <a:gridCol w="232750"/>
                <a:gridCol w="232750"/>
                <a:gridCol w="285307"/>
              </a:tblGrid>
              <a:tr h="59597">
                <a:tc gridSpan="3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ANEXO IV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 gridSpan="3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DEMONSTRATIVO DA DISTRIBUIÇÃO DOS/AS DELEGADOS/AS DE SEGMENTOS ELEITOS/AS NOS ESTADOS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 gridSpan="34"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Critérios para distribuição das vagas: Demográgico e Federativo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BÁSICA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PI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RN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ctr" fontAlgn="ctr"/>
                      <a:endParaRPr lang="pt-BR" sz="3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Estaduais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Trab. Educ. Pública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Municipais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Privados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Trab. Educ. Privada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Conselhos Estaduais Educação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03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Conselhos Municipais Educação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Estudantes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77537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de Delegados dos Segmentos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9597"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PROFISSIONAL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PI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RN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ctr" fontAlgn="ctr"/>
                      <a:endParaRPr lang="pt-BR" sz="3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354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Estaduais e Municipais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Fed.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Privados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Trabalhadores  Privados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Trabalhadores  Públicos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Conselhos Estaduais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Estudantes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11352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de Delegados dos Segmentos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9597">
                <a:tc gridSpan="34"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>
                  <a:txBody>
                    <a:bodyPr/>
                    <a:lstStyle/>
                    <a:p>
                      <a:pPr algn="ctr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8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SUPERIOR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PI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RN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97"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ctr"/>
                      <a:endParaRPr lang="pt-BR" sz="3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9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Federais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028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Estaduais e Municipais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Gestores da Educ. Privada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32448">
                <a:tc>
                  <a:txBody>
                    <a:bodyPr/>
                    <a:lstStyle/>
                    <a:p>
                      <a:pPr algn="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Trab. Educação Privada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11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Técnicos Públicos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18357">
                <a:tc>
                  <a:txBody>
                    <a:bodyPr/>
                    <a:lstStyle/>
                    <a:p>
                      <a:pPr algn="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Professores Públicos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98631">
                <a:tc>
                  <a:txBody>
                    <a:bodyPr/>
                    <a:lstStyle/>
                    <a:p>
                      <a:pPr algn="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Estudantes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08535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de Delegados dos Segmentos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08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1997"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3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818" marR="2818" marT="28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AM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RR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PI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RN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57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DELEGADOS POR UF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2500</a:t>
                      </a:r>
                    </a:p>
                  </a:txBody>
                  <a:tcPr marL="2818" marR="2818" marT="2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90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3826768" cy="4608512"/>
          </a:xfrm>
        </p:spPr>
        <p:txBody>
          <a:bodyPr>
            <a:normAutofit/>
          </a:bodyPr>
          <a:lstStyle/>
          <a:p>
            <a:r>
              <a:rPr lang="en-US" sz="3500" dirty="0" err="1" smtClean="0">
                <a:solidFill>
                  <a:srgbClr val="FF0000"/>
                </a:solidFill>
              </a:rPr>
              <a:t>Representações</a:t>
            </a:r>
            <a:r>
              <a:rPr lang="en-US" sz="3500" dirty="0" smtClean="0">
                <a:solidFill>
                  <a:srgbClr val="FF0000"/>
                </a:solidFill>
              </a:rPr>
              <a:t/>
            </a:r>
            <a:br>
              <a:rPr lang="en-US" sz="3500" dirty="0" smtClean="0">
                <a:solidFill>
                  <a:srgbClr val="FF0000"/>
                </a:solidFill>
              </a:rPr>
            </a:br>
            <a:r>
              <a:rPr lang="en-US" sz="3500" dirty="0" err="1" smtClean="0">
                <a:solidFill>
                  <a:srgbClr val="FF0000"/>
                </a:solidFill>
              </a:rPr>
              <a:t>da</a:t>
            </a:r>
            <a:r>
              <a:rPr lang="en-US" sz="3500" dirty="0" smtClean="0">
                <a:solidFill>
                  <a:srgbClr val="FF0000"/>
                </a:solidFill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</a:rPr>
              <a:t>Contee</a:t>
            </a:r>
            <a:r>
              <a:rPr lang="en-US" sz="3500" dirty="0" smtClean="0">
                <a:solidFill>
                  <a:srgbClr val="FF0000"/>
                </a:solidFill>
              </a:rPr>
              <a:t> -</a:t>
            </a:r>
            <a:br>
              <a:rPr lang="en-US" sz="3500" dirty="0" smtClean="0">
                <a:solidFill>
                  <a:srgbClr val="FF0000"/>
                </a:solidFill>
              </a:rPr>
            </a:br>
            <a:r>
              <a:rPr lang="en-US" sz="3500" dirty="0" err="1" smtClean="0">
                <a:solidFill>
                  <a:srgbClr val="FF0000"/>
                </a:solidFill>
              </a:rPr>
              <a:t>Entidades</a:t>
            </a:r>
            <a:r>
              <a:rPr lang="en-US" sz="3500" dirty="0" smtClean="0">
                <a:solidFill>
                  <a:srgbClr val="FF0000"/>
                </a:solidFill>
              </a:rPr>
              <a:t> </a:t>
            </a:r>
            <a:br>
              <a:rPr lang="en-US" sz="3500" dirty="0" smtClean="0">
                <a:solidFill>
                  <a:srgbClr val="FF0000"/>
                </a:solidFill>
              </a:rPr>
            </a:br>
            <a:r>
              <a:rPr lang="en-US" sz="3500" dirty="0" err="1" smtClean="0">
                <a:solidFill>
                  <a:srgbClr val="FF0000"/>
                </a:solidFill>
              </a:rPr>
              <a:t>representadas</a:t>
            </a:r>
            <a:r>
              <a:rPr lang="en-US" sz="3500" dirty="0" smtClean="0">
                <a:solidFill>
                  <a:srgbClr val="FF0000"/>
                </a:solidFill>
              </a:rPr>
              <a:t> </a:t>
            </a:r>
            <a:br>
              <a:rPr lang="en-US" sz="3500" dirty="0" smtClean="0">
                <a:solidFill>
                  <a:srgbClr val="FF0000"/>
                </a:solidFill>
              </a:rPr>
            </a:br>
            <a:r>
              <a:rPr lang="en-US" sz="3500" dirty="0" smtClean="0">
                <a:solidFill>
                  <a:srgbClr val="FF0000"/>
                </a:solidFill>
              </a:rPr>
              <a:t>no FEE </a:t>
            </a:r>
            <a:r>
              <a:rPr lang="en-US" sz="3500" dirty="0" err="1" smtClean="0">
                <a:solidFill>
                  <a:srgbClr val="FF0000"/>
                </a:solidFill>
              </a:rPr>
              <a:t>por</a:t>
            </a:r>
            <a:r>
              <a:rPr lang="en-US" sz="3500" dirty="0" smtClean="0">
                <a:solidFill>
                  <a:srgbClr val="FF0000"/>
                </a:solidFill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</a:rPr>
              <a:t>região</a:t>
            </a:r>
            <a:r>
              <a:rPr lang="en-US" sz="3500" dirty="0" smtClean="0">
                <a:solidFill>
                  <a:srgbClr val="FF0000"/>
                </a:solidFill>
              </a:rPr>
              <a:t/>
            </a:r>
            <a:br>
              <a:rPr lang="en-US" sz="3500" dirty="0" smtClean="0">
                <a:solidFill>
                  <a:srgbClr val="FF0000"/>
                </a:solidFill>
              </a:rPr>
            </a:br>
            <a:endParaRPr lang="pt-BR" sz="35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572000" y="661022"/>
          <a:ext cx="3816423" cy="5977584"/>
        </p:xfrm>
        <a:graphic>
          <a:graphicData uri="http://schemas.openxmlformats.org/drawingml/2006/table">
            <a:tbl>
              <a:tblPr/>
              <a:tblGrid>
                <a:gridCol w="360141"/>
                <a:gridCol w="317140"/>
                <a:gridCol w="161257"/>
                <a:gridCol w="161257"/>
                <a:gridCol w="161257"/>
                <a:gridCol w="217697"/>
                <a:gridCol w="217697"/>
                <a:gridCol w="217697"/>
                <a:gridCol w="217697"/>
                <a:gridCol w="193509"/>
                <a:gridCol w="241887"/>
                <a:gridCol w="381643"/>
                <a:gridCol w="381643"/>
                <a:gridCol w="585901"/>
              </a:tblGrid>
              <a:tr h="1337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ENTIDADE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ESTADO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PARTICIPA DO FORUM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PORTARIA, DECRETO 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REPRESENTAÇÃO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 DO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TELEFONE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E-MAIL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MUNICÍPIO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ESTADUAL EDUCAÇÃO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OUTROS PUBLICADOS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REPRESENTANTE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FED.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SIND.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CONF.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SIM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NÃO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TECNÍCO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PROFESSOR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96483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REGIÃO SUL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FETRAESC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Lourivaldo R Schülter</a:t>
                      </a:r>
                    </a:p>
                  </a:txBody>
                  <a:tcPr marL="4020" marR="4020" marT="40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(47) 9927-9362 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2"/>
                        </a:rPr>
                        <a:t>Lourivaldo.rs@gmail.com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Questionario ok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4020" marR="4020" marT="40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SINTAE RS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REGIÃO SUDESTE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FETEERJ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RJ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CONTEE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DF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 RJ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RJ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 ES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MARCIA A. MACHADO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JULIANO P. PEIXOTO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BAURU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Rosane Mª L Araújo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3"/>
                        </a:rPr>
                        <a:t>rosanemlaraujo@terra.com.br</a:t>
                      </a:r>
                      <a:endParaRPr lang="pt-BR" sz="2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Fátima Regina L Ribeiro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4"/>
                        </a:rPr>
                        <a:t>fatimarlribeiro@terra.com.br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SOROCABA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ABC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Paulo R Yamaçake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sinpro@sinpro-abc.org.br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FITEE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MG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MG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MG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REGIÃO CENTRO OESTE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SINTRAE MT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NARA TEIXEIRA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65-3623-3402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5"/>
                        </a:rPr>
                        <a:t>naratsouza@gmaill.com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JIORDANA S R NASCIMENTO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65-3623-3402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6"/>
                        </a:rPr>
                        <a:t>negralindajior@gmail.com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JANA B S DA SILVA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65-3623-3402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IVONE P. DA ROCHA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65-3623-3402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 GO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GERALDO P PESSOA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62-9143-0899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7"/>
                        </a:rPr>
                        <a:t>gppessoa@hotmail.com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Questionario ok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EDMILSON  ALVES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62-8139-5781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8"/>
                        </a:rPr>
                        <a:t>edpedagogo@hotmail.com</a:t>
                      </a:r>
                      <a:endParaRPr lang="pt-BR" sz="2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FITRAE BC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EVARISTO L PEREIRA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 8467-5997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9"/>
                        </a:rPr>
                        <a:t>evaristolp@gmail.com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RAIMUNDO MORAES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62 9131-1653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0"/>
                        </a:rPr>
                        <a:t>raymorays@hotmail.com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SINPROR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sng" strike="noStrike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SINPROEP DF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DF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VITOR ANDRADE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RODRIGO P PAULA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FITRAE MT/MS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MS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Eduardo Botelho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67 3356 0929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1"/>
                        </a:rPr>
                        <a:t>eduardobotelho@terra.com.br</a:t>
                      </a:r>
                      <a:endParaRPr lang="pt-BR" sz="2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67 8466 5378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Teodorico F Silva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67 3365 3575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2"/>
                        </a:rPr>
                        <a:t>teodorico@ucdb.br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67 926 16292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REGIÃO NORDESTE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CONTEE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DF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SINTEPE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Rita C. B. de Moura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81-9964-5379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3"/>
                        </a:rPr>
                        <a:t>ritabmoura@hotmail.com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SINTEEPE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 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142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PI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KLEBER IBIAPINO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86-8819-2465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4"/>
                        </a:rPr>
                        <a:t>ibiapina.g@ig.com.br</a:t>
                      </a:r>
                      <a:endParaRPr lang="pt-BR" sz="5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86-9423-0250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ELTON A ARRUDA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5"/>
                        </a:rPr>
                        <a:t>eltonarruda@hotmail.com 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1" i="0" u="none" strike="noStrike">
                          <a:solidFill>
                            <a:srgbClr val="00B050"/>
                          </a:solidFill>
                          <a:latin typeface="Calibri"/>
                        </a:rPr>
                        <a:t>SINPRO BA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HELOISA H T MONTEIRO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CRISTINA T SOUTO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pt-BR" sz="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REGIÃO NORTE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3718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SINTEPP TO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ANIBAL P FONTOURA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63-3215-4070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6"/>
                        </a:rPr>
                        <a:t>anibalpfontoura@gmail.com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66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SINPRO PARÁ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Rosa Maria Fares dos Santos</a:t>
                      </a:r>
                    </a:p>
                  </a:txBody>
                  <a:tcPr marL="4020" marR="4020" marT="40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 3222-4466 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400" b="0" i="0" u="sng" strike="noStrike">
                          <a:solidFill>
                            <a:srgbClr val="0000FF"/>
                          </a:solidFill>
                          <a:latin typeface="Calibri"/>
                          <a:hlinkClick r:id="rId17"/>
                        </a:rPr>
                        <a:t>rosamfares@yahoo.com.br</a:t>
                      </a:r>
                      <a:endParaRPr lang="pt-BR" sz="400" b="0" i="0" u="sng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4020" marR="4020" marT="40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 9281-2505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83">
                <a:tc>
                  <a:txBody>
                    <a:bodyPr/>
                    <a:lstStyle/>
                    <a:p>
                      <a:pPr algn="l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020" marR="4020" marT="4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90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8" y="802478"/>
          <a:ext cx="8136904" cy="5866882"/>
        </p:xfrm>
        <a:graphic>
          <a:graphicData uri="http://schemas.openxmlformats.org/drawingml/2006/table">
            <a:tbl>
              <a:tblPr/>
              <a:tblGrid>
                <a:gridCol w="8136904"/>
              </a:tblGrid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REGIÃO SUL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</a:tr>
              <a:tr h="2013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RIO GRANDE DO SUL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estão faltando:   SINPRO CAXIAS DO SUL, SINPRO NOROESTE, SINPRO RS,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SINTAE RS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SINTEE NORTE, SINTEEP NOROESTE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SINTEP SERRA, SINTEP VALES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3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SANTA CATARINA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SINPRO NORTE JOINVILLE, SINPRO ITAJAÍ, SINPAAET TUBARÃO, SAAE OESTE, SAAI ITAJAÍ SINPRO OESTE CHAPECÓ 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FETRAESC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PARANÁ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está faltando:  SINPRO LONDRINA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REGIÃO SUDESTE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2013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SÃO PAULO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estão faltando:  FEPESP,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 ABC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SINPRO CAMPINAS, SONPRO GUARULHOS, SINPRO GUAPIRA, SINPRO JAÚ, SINPRO JUNDIAÍ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3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SINPRO OSASCO, SINPRO SÃO JOSÉ DO RIO PRETO, SINPRO SP,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 SOROCABA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SINPRO VALES, SINPRO VALINHOS E VINHEDO,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 BAURU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SINPAAE RIBEIRÃO PRETO, SINTEE PRESIDENTE PRUDENTE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3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RIO DE JANEIRO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SINPRO CAMPOS, SINPRO MACAÉ, SINPRO NOVA FRIBURGO, SINRO LAGOS, SINPRO NORTE NOROESTE FLUMINENSE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SINPRO COSTA VERDE, SINPRO PETRÓPOLIS, SINPRO NITERÓI, SINPRO BAIXADA, SUNPRO SUL FLUMINENSE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MINAS GERAIS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</a:t>
                      </a:r>
                      <a:r>
                        <a:rPr lang="pt-BR" sz="900" b="0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FITEE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 SINPRO MG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SAAE MG, SINAAE JF, SINRPO JF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ESPIRITO SANTO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está faltando:    SAAE ES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7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REGIÃO CENTRO OESTE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MATO GROSSO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SINTRAE SEMT, SINTRAE VAMT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GOIÁS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FITRAE BC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SINAAE GO,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SINPROR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SINTEEA, SINTEERV, SINPMA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DISTRITO FEDERAL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estão faltando:  SAEP DF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MATO GROSSO DO SUL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estão faltando: 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FITRAE MT/MS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SINTRAE MS, SINTRAE PANTANAL, SINTRAE SUL, 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7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REGIÃO NORDESTE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PARAÍBA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 SINTEEMP  PB (base CONTEE), SINTENP CAMPINA GRANDE 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PIAUÍ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está faltando:  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SINPRO-PI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MARANHÃO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SINTERP MA (base CONTEE)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BAHIA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está faltando:   SINAES BA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ALAGOAS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SINPRO AL (base CONTEE), SINTEP AL (base CONTEE)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7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REGIÃO NORTE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TOCANTINS-TO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estão faltando:   SINTEPET TO,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SINTEPP TO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PARÁ-PA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está faltando:   </a:t>
                      </a:r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SINPRO PA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ACRÉ-AC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está faltando:  SINTERPAC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6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FF00FF"/>
                          </a:solidFill>
                          <a:latin typeface="Calibri"/>
                        </a:rPr>
                        <a:t>OBSERVAÇÃO: 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7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FF00FF"/>
                          </a:solidFill>
                          <a:latin typeface="Calibri"/>
                        </a:rPr>
                        <a:t>Não temos ENTIDADES nos seguintes estados: 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1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FF00FF"/>
                          </a:solidFill>
                          <a:latin typeface="Calibri"/>
                        </a:rPr>
                        <a:t>SERGIPE-SE, CEARÁ-CE, AMAZONAS-AM, AMAPÁ-AP, RONDÔNIA-RO, RORAIMA-RR, RIO GRANDE DO NORTE-RN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318">
                <a:tc>
                  <a:txBody>
                    <a:bodyPr/>
                    <a:lstStyle/>
                    <a:p>
                      <a:pPr algn="ctr" fontAlgn="b"/>
                      <a:endParaRPr lang="pt-BR" sz="900" b="0" i="0" u="none" strike="noStrike" dirty="0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2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AZUL - São as ENTIDADES que responderam o questionário.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2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VERDE - Foi retirado do </a:t>
                      </a:r>
                      <a:r>
                        <a:rPr lang="pt-BR" sz="1100" b="1" i="0" u="none" strike="noStrike" dirty="0" err="1">
                          <a:solidFill>
                            <a:srgbClr val="00B050"/>
                          </a:solidFill>
                          <a:latin typeface="Calibri"/>
                        </a:rPr>
                        <a:t>formulario</a:t>
                      </a:r>
                      <a:r>
                        <a:rPr lang="pt-BR" sz="11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 do MEC.</a:t>
                      </a:r>
                    </a:p>
                  </a:txBody>
                  <a:tcPr marL="7015" marR="7015" marT="7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90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2648" y="2420888"/>
            <a:ext cx="8153400" cy="37444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" b="1" dirty="0" err="1" smtClean="0">
                <a:solidFill>
                  <a:schemeClr val="accent1"/>
                </a:solidFill>
              </a:rPr>
              <a:t>Adércia</a:t>
            </a:r>
            <a:r>
              <a:rPr lang="en-US" sz="3000" b="1" dirty="0" smtClean="0">
                <a:solidFill>
                  <a:schemeClr val="accent1"/>
                </a:solidFill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</a:rPr>
              <a:t>Bezerra</a:t>
            </a:r>
            <a:r>
              <a:rPr lang="en-US" sz="3000" b="1" dirty="0" smtClean="0">
                <a:solidFill>
                  <a:schemeClr val="accent1"/>
                </a:solidFill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</a:rPr>
              <a:t>Hostin</a:t>
            </a:r>
            <a:endParaRPr lang="en-US" sz="3000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en-US" sz="2200" i="1" dirty="0" err="1" smtClean="0"/>
              <a:t>Coordenadora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da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Secretaria</a:t>
            </a:r>
            <a:r>
              <a:rPr lang="en-US" sz="2200" i="1" dirty="0" smtClean="0"/>
              <a:t> de </a:t>
            </a:r>
            <a:r>
              <a:rPr lang="en-US" sz="2200" i="1" dirty="0" err="1" smtClean="0"/>
              <a:t>Assuntos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Educacionais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da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Contee</a:t>
            </a:r>
            <a:endParaRPr lang="en-US" sz="2200" i="1" dirty="0" smtClean="0"/>
          </a:p>
          <a:p>
            <a:pPr algn="ctr">
              <a:buNone/>
            </a:pPr>
            <a:endParaRPr lang="en-US" sz="2200" dirty="0" smtClean="0"/>
          </a:p>
          <a:p>
            <a:pPr algn="ctr">
              <a:buNone/>
            </a:pPr>
            <a:r>
              <a:rPr lang="en-US" sz="2200" dirty="0" smtClean="0"/>
              <a:t>adercia@uol.com.br</a:t>
            </a:r>
          </a:p>
          <a:p>
            <a:pPr algn="ctr">
              <a:buNone/>
            </a:pPr>
            <a:r>
              <a:rPr lang="en-US" sz="2200" dirty="0" smtClean="0"/>
              <a:t>(47) 96574430</a:t>
            </a:r>
            <a:endParaRPr lang="pt-BR" sz="2200" dirty="0" smtClean="0"/>
          </a:p>
        </p:txBody>
      </p:sp>
    </p:spTree>
    <p:extLst>
      <p:ext uri="{BB962C8B-B14F-4D97-AF65-F5344CB8AC3E}">
        <p14:creationId xmlns="" xmlns:p14="http://schemas.microsoft.com/office/powerpoint/2010/main" val="3090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Das Comissões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Conforme Regimento do Fórum Nacional de Educação</a:t>
            </a:r>
          </a:p>
          <a:p>
            <a:r>
              <a:rPr lang="pt-BR" dirty="0"/>
              <a:t>Art. 7º. O FNE constituiu comissões especiais para a execução das ações</a:t>
            </a:r>
          </a:p>
          <a:p>
            <a:r>
              <a:rPr lang="pt-BR" dirty="0"/>
              <a:t>referentes a todas as etapas da II CONAE, a saber:</a:t>
            </a:r>
          </a:p>
          <a:p>
            <a:r>
              <a:rPr lang="pt-BR" dirty="0"/>
              <a:t>a) Comissão Especial de Divulgação e Mobilização;</a:t>
            </a:r>
          </a:p>
          <a:p>
            <a:r>
              <a:rPr lang="pt-BR" dirty="0"/>
              <a:t>b) b) Comissão Especial de Monitoramento e Sistematização</a:t>
            </a:r>
            <a:r>
              <a:rPr lang="pt-BR" dirty="0" smtClean="0"/>
              <a:t>;</a:t>
            </a:r>
          </a:p>
          <a:p>
            <a:pPr lvl="8"/>
            <a:r>
              <a:rPr lang="pt-BR" dirty="0" smtClean="0"/>
              <a:t>Pag.6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68892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Comissão Especial de Monitoramento e Sistematização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988840"/>
            <a:ext cx="8153400" cy="47525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/>
              <a:t>§ 2º A Comissão Especial de Monitoramento e Sistematização é </a:t>
            </a:r>
            <a:r>
              <a:rPr lang="pt-BR" dirty="0" smtClean="0"/>
              <a:t>responsável pela</a:t>
            </a:r>
            <a:r>
              <a:rPr lang="pt-BR" dirty="0"/>
              <a:t>:</a:t>
            </a:r>
          </a:p>
          <a:p>
            <a:r>
              <a:rPr lang="pt-BR" dirty="0"/>
              <a:t>I. elaboração da proposta metodológica </a:t>
            </a:r>
            <a:r>
              <a:rPr lang="pt-BR" dirty="0">
                <a:solidFill>
                  <a:srgbClr val="FF0000"/>
                </a:solidFill>
              </a:rPr>
              <a:t>da II CONAE</a:t>
            </a:r>
            <a:r>
              <a:rPr lang="pt-BR" dirty="0"/>
              <a:t>, incluindo a </a:t>
            </a:r>
            <a:r>
              <a:rPr lang="pt-BR" dirty="0" smtClean="0"/>
              <a:t>sua dinâmica</a:t>
            </a:r>
            <a:r>
              <a:rPr lang="pt-BR" dirty="0"/>
              <a:t>, </a:t>
            </a:r>
            <a:r>
              <a:rPr lang="pt-BR" dirty="0">
                <a:solidFill>
                  <a:srgbClr val="FF0000"/>
                </a:solidFill>
              </a:rPr>
              <a:t>definição do seu tema central</a:t>
            </a:r>
            <a:r>
              <a:rPr lang="pt-BR" dirty="0"/>
              <a:t>, eixos temáticos, colóquios </a:t>
            </a:r>
            <a:r>
              <a:rPr lang="pt-BR" dirty="0" smtClean="0"/>
              <a:t>e mesas </a:t>
            </a:r>
            <a:r>
              <a:rPr lang="pt-BR" dirty="0"/>
              <a:t>de interesse;</a:t>
            </a:r>
          </a:p>
          <a:p>
            <a:r>
              <a:rPr lang="pt-BR" dirty="0"/>
              <a:t>II. </a:t>
            </a:r>
            <a:r>
              <a:rPr lang="pt-BR" dirty="0">
                <a:solidFill>
                  <a:srgbClr val="FF0000"/>
                </a:solidFill>
              </a:rPr>
              <a:t>elaboração do Documento-Referência da II CONAE;</a:t>
            </a:r>
          </a:p>
          <a:p>
            <a:r>
              <a:rPr lang="pt-BR" dirty="0"/>
              <a:t>III. </a:t>
            </a:r>
            <a:r>
              <a:rPr lang="pt-BR" dirty="0">
                <a:solidFill>
                  <a:srgbClr val="FF0000"/>
                </a:solidFill>
              </a:rPr>
              <a:t>inclusão das emendas vindas dos estados e do Distrito Federal </a:t>
            </a:r>
            <a:r>
              <a:rPr lang="pt-BR" dirty="0" smtClean="0">
                <a:solidFill>
                  <a:srgbClr val="FF0000"/>
                </a:solidFill>
              </a:rPr>
              <a:t>que comporão </a:t>
            </a:r>
            <a:r>
              <a:rPr lang="pt-BR" dirty="0">
                <a:solidFill>
                  <a:srgbClr val="FF0000"/>
                </a:solidFill>
              </a:rPr>
              <a:t>o Documento-Base</a:t>
            </a:r>
            <a:r>
              <a:rPr lang="pt-BR" dirty="0"/>
              <a:t>;</a:t>
            </a:r>
          </a:p>
          <a:p>
            <a:r>
              <a:rPr lang="pt-BR" dirty="0"/>
              <a:t>IV. sistematização das propostas aprovadas nas Plenárias de Eixo</a:t>
            </a:r>
            <a:r>
              <a:rPr lang="pt-BR" dirty="0" smtClean="0"/>
              <a:t>;</a:t>
            </a:r>
          </a:p>
          <a:p>
            <a:r>
              <a:rPr lang="pt-BR" dirty="0"/>
              <a:t>V. avaliação das moções apresentadas durante </a:t>
            </a:r>
            <a:r>
              <a:rPr lang="pt-BR" dirty="0">
                <a:solidFill>
                  <a:srgbClr val="FF0000"/>
                </a:solidFill>
              </a:rPr>
              <a:t>a II CONAE.</a:t>
            </a:r>
          </a:p>
        </p:txBody>
      </p:sp>
    </p:spTree>
    <p:extLst>
      <p:ext uri="{BB962C8B-B14F-4D97-AF65-F5344CB8AC3E}">
        <p14:creationId xmlns="" xmlns:p14="http://schemas.microsoft.com/office/powerpoint/2010/main" val="80954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Comissão </a:t>
            </a:r>
            <a:r>
              <a:rPr lang="pt-BR" b="1" dirty="0">
                <a:solidFill>
                  <a:srgbClr val="FF0000"/>
                </a:solidFill>
              </a:rPr>
              <a:t>Especial de Divulgação e </a:t>
            </a:r>
            <a:r>
              <a:rPr lang="pt-BR" b="1" dirty="0" smtClean="0">
                <a:solidFill>
                  <a:srgbClr val="FF0000"/>
                </a:solidFill>
              </a:rPr>
              <a:t>Mobilização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45568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§ 1º A Comissão Especial de Divulgação e Mobilização é responsável pela/o </a:t>
            </a:r>
            <a:r>
              <a:rPr lang="pt-BR" dirty="0" smtClean="0"/>
              <a:t>ou por</a:t>
            </a:r>
            <a:r>
              <a:rPr lang="pt-BR" dirty="0"/>
              <a:t>:</a:t>
            </a:r>
          </a:p>
          <a:p>
            <a:r>
              <a:rPr lang="pt-BR" dirty="0">
                <a:solidFill>
                  <a:srgbClr val="FF0000"/>
                </a:solidFill>
              </a:rPr>
              <a:t>I. instalação das comissões organizadoras nos estados e no </a:t>
            </a:r>
            <a:r>
              <a:rPr lang="pt-BR" dirty="0" smtClean="0">
                <a:solidFill>
                  <a:srgbClr val="FF0000"/>
                </a:solidFill>
              </a:rPr>
              <a:t>Distrito Federal</a:t>
            </a:r>
            <a:r>
              <a:rPr lang="pt-BR" dirty="0">
                <a:solidFill>
                  <a:srgbClr val="FF0000"/>
                </a:solidFill>
              </a:rPr>
              <a:t>;</a:t>
            </a:r>
          </a:p>
          <a:p>
            <a:r>
              <a:rPr lang="pt-BR" dirty="0"/>
              <a:t>II. apoio e acompanhamento da realização das </a:t>
            </a:r>
            <a:r>
              <a:rPr lang="pt-BR" dirty="0" smtClean="0"/>
              <a:t>Conferências Preparatórias </a:t>
            </a:r>
            <a:r>
              <a:rPr lang="pt-BR" dirty="0"/>
              <a:t>e Livres, Municipais e ou Intermunicipais e </a:t>
            </a:r>
            <a:r>
              <a:rPr lang="pt-BR" dirty="0" smtClean="0"/>
              <a:t>das Conferências </a:t>
            </a:r>
            <a:r>
              <a:rPr lang="pt-BR" dirty="0"/>
              <a:t>Estaduais e Distrital de Educação;</a:t>
            </a:r>
          </a:p>
          <a:p>
            <a:r>
              <a:rPr lang="pt-BR" dirty="0"/>
              <a:t>III. realização de campanha publicitária e elaboração de materiais </a:t>
            </a:r>
            <a:r>
              <a:rPr lang="pt-BR" dirty="0" smtClean="0"/>
              <a:t>de divulgação </a:t>
            </a:r>
            <a:r>
              <a:rPr lang="pt-BR" dirty="0"/>
              <a:t>da II CONAE, assim como sua distribuição e inserção </a:t>
            </a:r>
            <a:r>
              <a:rPr lang="pt-BR" dirty="0" smtClean="0"/>
              <a:t>nos locais </a:t>
            </a:r>
            <a:r>
              <a:rPr lang="pt-BR" dirty="0"/>
              <a:t>e meios mais apropriados;</a:t>
            </a:r>
          </a:p>
        </p:txBody>
      </p:sp>
    </p:spTree>
    <p:extLst>
      <p:ext uri="{BB962C8B-B14F-4D97-AF65-F5344CB8AC3E}">
        <p14:creationId xmlns="" xmlns:p14="http://schemas.microsoft.com/office/powerpoint/2010/main" val="287427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Composição da Comissão especial de Divulgação e Mobilização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08232"/>
            <a:ext cx="8229600" cy="4389120"/>
          </a:xfrm>
        </p:spPr>
        <p:txBody>
          <a:bodyPr/>
          <a:lstStyle/>
          <a:p>
            <a:r>
              <a:rPr lang="pt-BR" dirty="0" smtClean="0"/>
              <a:t>Entidades: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.</a:t>
            </a:r>
          </a:p>
          <a:p>
            <a:pPr lvl="1"/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23083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Dos Fóruns Municipais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2648" y="1888232"/>
            <a:ext cx="8153400" cy="4853136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§ 2º Os Fóruns Municipais de Educação, com a colaboração dos </a:t>
            </a:r>
            <a:r>
              <a:rPr lang="pt-BR" dirty="0" smtClean="0"/>
              <a:t>fóruns estaduais</a:t>
            </a:r>
            <a:r>
              <a:rPr lang="pt-BR" dirty="0"/>
              <a:t>, serão responsáveis pela coordenação das Conferências </a:t>
            </a:r>
            <a:r>
              <a:rPr lang="pt-BR" dirty="0" smtClean="0"/>
              <a:t>Municipais e </a:t>
            </a:r>
            <a:r>
              <a:rPr lang="pt-BR" dirty="0"/>
              <a:t>Intermunicipais e terão como referência as representações locais </a:t>
            </a:r>
            <a:r>
              <a:rPr lang="pt-BR" dirty="0" smtClean="0"/>
              <a:t>dos segmentos </a:t>
            </a:r>
            <a:r>
              <a:rPr lang="pt-BR" dirty="0"/>
              <a:t>e setores que compõem o Fórum Nacional de Educação</a:t>
            </a:r>
            <a:r>
              <a:rPr lang="pt-BR" dirty="0" smtClean="0"/>
              <a:t>, garantindo</a:t>
            </a:r>
            <a:r>
              <a:rPr lang="pt-BR" dirty="0"/>
              <a:t>, no mínimo, a seguinte representação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r>
              <a:rPr lang="pt-BR" dirty="0"/>
              <a:t>I. 1 (um/a) representante dos/das gestores/as da educação;</a:t>
            </a:r>
          </a:p>
          <a:p>
            <a:r>
              <a:rPr lang="pt-BR" dirty="0"/>
              <a:t>II. 1 (um/a) representante dos/das trabalhadores/as em educação;</a:t>
            </a:r>
          </a:p>
          <a:p>
            <a:r>
              <a:rPr lang="pt-BR" dirty="0"/>
              <a:t>III. 1 (um/a) representante dos/das estudantes;</a:t>
            </a:r>
          </a:p>
          <a:p>
            <a:r>
              <a:rPr lang="pt-BR" dirty="0"/>
              <a:t>IV. 1 (um/a) representante dos/das pais/mães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§ 3º Quando não existir Fórum Municipal de Educação, o Fórum Estadual </a:t>
            </a:r>
            <a:r>
              <a:rPr lang="pt-BR" dirty="0" smtClean="0"/>
              <a:t>de Educação </a:t>
            </a:r>
            <a:r>
              <a:rPr lang="pt-BR" dirty="0"/>
              <a:t>deverá articular com os segmentos e setores municipais para </a:t>
            </a:r>
            <a:r>
              <a:rPr lang="pt-BR" dirty="0" smtClean="0"/>
              <a:t>a criação </a:t>
            </a:r>
            <a:r>
              <a:rPr lang="pt-BR" dirty="0"/>
              <a:t>de comissão organizadora da conferência em âmbito municipal </a:t>
            </a:r>
            <a:r>
              <a:rPr lang="pt-BR" dirty="0" smtClean="0"/>
              <a:t>ou </a:t>
            </a:r>
            <a:r>
              <a:rPr lang="pt-BR" dirty="0"/>
              <a:t>intermunicipal, respeitando a composição mínima apresentada no </a:t>
            </a:r>
            <a:r>
              <a:rPr lang="pt-BR" dirty="0" smtClean="0"/>
              <a:t>parágrafo anterior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55460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704088"/>
            <a:ext cx="8003232" cy="1716800"/>
          </a:xfrm>
        </p:spPr>
        <p:txBody>
          <a:bodyPr>
            <a:normAutofit/>
          </a:bodyPr>
          <a:lstStyle/>
          <a:p>
            <a:pPr fontAlgn="base"/>
            <a:r>
              <a:rPr lang="pt-BR" b="1" dirty="0" smtClean="0">
                <a:solidFill>
                  <a:srgbClr val="FF0000"/>
                </a:solidFill>
              </a:rPr>
              <a:t>FNE divulga Documento-Referência da CONAE/2014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636912"/>
            <a:ext cx="8226496" cy="4104456"/>
          </a:xfrm>
        </p:spPr>
        <p:txBody>
          <a:bodyPr>
            <a:normAutofit/>
          </a:bodyPr>
          <a:lstStyle/>
          <a:p>
            <a:r>
              <a:rPr lang="pt-BR" dirty="0" smtClean="0">
                <a:hlinkClick r:id="rId2"/>
              </a:rPr>
              <a:t>http://fne.mec.gov.br/index.</a:t>
            </a:r>
            <a:r>
              <a:rPr lang="pt-BR" dirty="0" err="1" smtClean="0">
                <a:hlinkClick r:id="rId2"/>
              </a:rPr>
              <a:t>php</a:t>
            </a:r>
            <a:r>
              <a:rPr lang="pt-BR" dirty="0" smtClean="0">
                <a:hlinkClick r:id="rId2"/>
              </a:rPr>
              <a:t>/noticias/129-</a:t>
            </a:r>
            <a:r>
              <a:rPr lang="pt-BR" dirty="0" err="1" smtClean="0">
                <a:hlinkClick r:id="rId2"/>
              </a:rPr>
              <a:t>fne-divulga-documento-referencia-da</a:t>
            </a:r>
            <a:r>
              <a:rPr lang="pt-BR" dirty="0" smtClean="0">
                <a:hlinkClick r:id="rId2"/>
              </a:rPr>
              <a:t>-\</a:t>
            </a:r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55460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DA METODOLOGIA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TEXTOS BASE DE CADA ETAPA: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Documento Referência </a:t>
            </a:r>
            <a:r>
              <a:rPr lang="pt-BR" dirty="0" smtClean="0"/>
              <a:t>– sobre o qual serão feitas emendas nas etapas municipais/intermunicipais.</a:t>
            </a:r>
          </a:p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Documento Base </a:t>
            </a:r>
            <a:r>
              <a:rPr lang="pt-BR" dirty="0" smtClean="0"/>
              <a:t>– com emendas sistematizadas das etapas municipais e estaduais</a:t>
            </a:r>
          </a:p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Documento Final </a:t>
            </a:r>
            <a:r>
              <a:rPr lang="pt-BR" dirty="0" smtClean="0"/>
              <a:t>– após a etapa nacional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			</a:t>
            </a:r>
            <a:r>
              <a:rPr lang="pt-BR" sz="1000" dirty="0" smtClean="0"/>
              <a:t>pag.8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518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Emendas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§ 1º No Documento Base, Referência poderão ocorrer quatro tipos </a:t>
            </a:r>
            <a:r>
              <a:rPr lang="pt-BR" dirty="0" smtClean="0"/>
              <a:t>de emendas: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Aditivas</a:t>
            </a:r>
            <a:endParaRPr lang="pt-BR" dirty="0"/>
          </a:p>
          <a:p>
            <a:r>
              <a:rPr lang="pt-BR" dirty="0" smtClean="0"/>
              <a:t>Supressivas </a:t>
            </a:r>
            <a:r>
              <a:rPr lang="pt-BR" dirty="0"/>
              <a:t>(parciais ou totais)</a:t>
            </a:r>
          </a:p>
          <a:p>
            <a:r>
              <a:rPr lang="pt-BR" dirty="0" smtClean="0"/>
              <a:t>Substitutivas</a:t>
            </a:r>
            <a:endParaRPr lang="pt-BR" dirty="0"/>
          </a:p>
          <a:p>
            <a:r>
              <a:rPr lang="pt-BR" dirty="0" smtClean="0"/>
              <a:t>Novas </a:t>
            </a:r>
            <a:r>
              <a:rPr lang="pt-BR" dirty="0"/>
              <a:t>emendas (novo parágrafo ao Documento)</a:t>
            </a:r>
          </a:p>
        </p:txBody>
      </p:sp>
    </p:spTree>
    <p:extLst>
      <p:ext uri="{BB962C8B-B14F-4D97-AF65-F5344CB8AC3E}">
        <p14:creationId xmlns="" xmlns:p14="http://schemas.microsoft.com/office/powerpoint/2010/main" val="339175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</TotalTime>
  <Words>2389</Words>
  <Application>Microsoft Office PowerPoint</Application>
  <PresentationFormat>Apresentação na tela (4:3)</PresentationFormat>
  <Paragraphs>1901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Fluxo</vt:lpstr>
      <vt:lpstr>Slide 1</vt:lpstr>
      <vt:lpstr>Das Comissões</vt:lpstr>
      <vt:lpstr>Comissão Especial de Monitoramento e Sistematização</vt:lpstr>
      <vt:lpstr>Comissão Especial de Divulgação e Mobilização</vt:lpstr>
      <vt:lpstr>Composição da Comissão especial de Divulgação e Mobilização</vt:lpstr>
      <vt:lpstr>Dos Fóruns Municipais</vt:lpstr>
      <vt:lpstr>FNE divulga Documento-Referência da CONAE/2014</vt:lpstr>
      <vt:lpstr>DA METODOLOGIA</vt:lpstr>
      <vt:lpstr>Emendas</vt:lpstr>
      <vt:lpstr>Emendas</vt:lpstr>
      <vt:lpstr>Dos Delegados(as)</vt:lpstr>
      <vt:lpstr>Distribuição de delegados(as) por Estado</vt:lpstr>
      <vt:lpstr>Representações da Contee - Entidades  representadas  no FEE por região 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Thadeu Rodrigues de Almeida</dc:creator>
  <cp:lastModifiedBy>Adércia</cp:lastModifiedBy>
  <cp:revision>17</cp:revision>
  <dcterms:created xsi:type="dcterms:W3CDTF">2012-11-08T18:37:04Z</dcterms:created>
  <dcterms:modified xsi:type="dcterms:W3CDTF">2012-11-13T12:35:57Z</dcterms:modified>
</cp:coreProperties>
</file>